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Lst>
  <p:notesMasterIdLst>
    <p:notesMasterId r:id="rId31"/>
  </p:notesMasterIdLst>
  <p:handoutMasterIdLst>
    <p:handoutMasterId r:id="rId32"/>
  </p:handoutMasterIdLst>
  <p:sldIdLst>
    <p:sldId id="2147471860" r:id="rId5"/>
    <p:sldId id="2147375790" r:id="rId6"/>
    <p:sldId id="317" r:id="rId7"/>
    <p:sldId id="2147472614" r:id="rId8"/>
    <p:sldId id="2147472617" r:id="rId9"/>
    <p:sldId id="2147375807" r:id="rId10"/>
    <p:sldId id="2147473010" r:id="rId11"/>
    <p:sldId id="2147375811" r:id="rId12"/>
    <p:sldId id="2147375813" r:id="rId13"/>
    <p:sldId id="259" r:id="rId14"/>
    <p:sldId id="2147375814" r:id="rId15"/>
    <p:sldId id="2147471861" r:id="rId16"/>
    <p:sldId id="2147375815" r:id="rId17"/>
    <p:sldId id="2147471862" r:id="rId18"/>
    <p:sldId id="451" r:id="rId19"/>
    <p:sldId id="307" r:id="rId20"/>
    <p:sldId id="305" r:id="rId21"/>
    <p:sldId id="2147375809" r:id="rId22"/>
    <p:sldId id="2147375810" r:id="rId23"/>
    <p:sldId id="2147375791" r:id="rId24"/>
    <p:sldId id="2147375816" r:id="rId25"/>
    <p:sldId id="2147375812" r:id="rId26"/>
    <p:sldId id="2147375792" r:id="rId27"/>
    <p:sldId id="1296" r:id="rId28"/>
    <p:sldId id="1297" r:id="rId29"/>
    <p:sldId id="1298" r:id="rId30"/>
  </p:sldIdLst>
  <p:sldSz cx="9144000" cy="5143500" type="screen16x9"/>
  <p:notesSz cx="6797675" cy="9928225"/>
  <p:embeddedFontLst>
    <p:embeddedFont>
      <p:font typeface="Calibri" panose="020F0502020204030204" pitchFamily="34" charset="0"/>
      <p:regular r:id="rId33"/>
      <p:bold r:id="rId34"/>
      <p:italic r:id="rId35"/>
      <p:boldItalic r:id="rId36"/>
    </p:embeddedFont>
    <p:embeddedFont>
      <p:font typeface="Mark Offc Pro" panose="020B0604020202020204" charset="0"/>
      <p:regular r:id="rId37"/>
      <p:bold r:id="rId38"/>
      <p:italic r:id="rId39"/>
      <p:boldItalic r:id="rId40"/>
    </p:embeddedFont>
    <p:embeddedFont>
      <p:font typeface="Mark Pro" panose="020B0504020201010104" pitchFamily="34" charset="0"/>
      <p:regular r:id="rId41"/>
      <p:bold r:id="rId42"/>
    </p:embeddedFont>
  </p:embeddedFontLst>
  <p:custDataLst>
    <p:tags r:id="rId4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9">
          <p15:clr>
            <a:srgbClr val="A4A3A4"/>
          </p15:clr>
        </p15:guide>
        <p15:guide id="2" orient="horz" pos="746">
          <p15:clr>
            <a:srgbClr val="A4A3A4"/>
          </p15:clr>
        </p15:guide>
        <p15:guide id="3" pos="253">
          <p15:clr>
            <a:srgbClr val="A4A3A4"/>
          </p15:clr>
        </p15:guide>
        <p15:guide id="4" pos="551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ier, Christoph" initials="MC" lastIdx="8" clrIdx="0">
    <p:extLst>
      <p:ext uri="{19B8F6BF-5375-455C-9EA6-DF929625EA0E}">
        <p15:presenceInfo xmlns:p15="http://schemas.microsoft.com/office/powerpoint/2012/main" userId="S::christoph.meier@swissport.com::58751da6-1562-4f68-8b1c-bb91318f2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1905"/>
    <a:srgbClr val="A10B08"/>
    <a:srgbClr val="96D4F0"/>
    <a:srgbClr val="D31F15"/>
    <a:srgbClr val="960055"/>
    <a:srgbClr val="C8D200"/>
    <a:srgbClr val="FAA500"/>
    <a:srgbClr val="14377F"/>
    <a:srgbClr val="F0F3F5"/>
    <a:srgbClr val="E4E9EE"/>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F1C8B-FC97-4019-B301-7B62E26281AF}" v="1" dt="2023-08-31T07:32:49.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78273" autoAdjust="0"/>
  </p:normalViewPr>
  <p:slideViewPr>
    <p:cSldViewPr snapToGrid="0">
      <p:cViewPr varScale="1">
        <p:scale>
          <a:sx n="157" d="100"/>
          <a:sy n="157" d="100"/>
        </p:scale>
        <p:origin x="156" y="384"/>
      </p:cViewPr>
      <p:guideLst>
        <p:guide orient="horz" pos="2849"/>
        <p:guide orient="horz" pos="746"/>
        <p:guide pos="253"/>
        <p:guide pos="5513"/>
      </p:guideLst>
    </p:cSldViewPr>
  </p:slideViewPr>
  <p:notesTextViewPr>
    <p:cViewPr>
      <p:scale>
        <a:sx n="1" d="1"/>
        <a:sy n="1" d="1"/>
      </p:scale>
      <p:origin x="0" y="0"/>
    </p:cViewPr>
  </p:notesTextViewPr>
  <p:notesViewPr>
    <p:cSldViewPr snapToGrid="0">
      <p:cViewPr>
        <p:scale>
          <a:sx n="1" d="2"/>
          <a:sy n="1" d="2"/>
        </p:scale>
        <p:origin x="4638" y="136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enzi, Maria" userId="ce6c63e1-c550-4db5-a8d6-ad6c3bcdb62d" providerId="ADAL" clId="{4BA8B7F7-6970-4C50-BB00-D2C2740EBBDA}"/>
    <pc:docChg chg="custSel modSld">
      <pc:chgData name="Kuenzi, Maria" userId="ce6c63e1-c550-4db5-a8d6-ad6c3bcdb62d" providerId="ADAL" clId="{4BA8B7F7-6970-4C50-BB00-D2C2740EBBDA}" dt="2023-08-23T08:22:46.360" v="17" actId="1076"/>
      <pc:docMkLst>
        <pc:docMk/>
      </pc:docMkLst>
      <pc:sldChg chg="addSp delSp modSp mod">
        <pc:chgData name="Kuenzi, Maria" userId="ce6c63e1-c550-4db5-a8d6-ad6c3bcdb62d" providerId="ADAL" clId="{4BA8B7F7-6970-4C50-BB00-D2C2740EBBDA}" dt="2023-08-23T08:16:32.889" v="7" actId="1076"/>
        <pc:sldMkLst>
          <pc:docMk/>
          <pc:sldMk cId="2667636191" sldId="2147472615"/>
        </pc:sldMkLst>
        <pc:picChg chg="del">
          <ac:chgData name="Kuenzi, Maria" userId="ce6c63e1-c550-4db5-a8d6-ad6c3bcdb62d" providerId="ADAL" clId="{4BA8B7F7-6970-4C50-BB00-D2C2740EBBDA}" dt="2023-08-23T08:16:27.037" v="6" actId="478"/>
          <ac:picMkLst>
            <pc:docMk/>
            <pc:sldMk cId="2667636191" sldId="2147472615"/>
            <ac:picMk id="9" creationId="{192F0159-7906-95D7-51F7-26134CA578E7}"/>
          </ac:picMkLst>
        </pc:picChg>
        <pc:picChg chg="add mod">
          <ac:chgData name="Kuenzi, Maria" userId="ce6c63e1-c550-4db5-a8d6-ad6c3bcdb62d" providerId="ADAL" clId="{4BA8B7F7-6970-4C50-BB00-D2C2740EBBDA}" dt="2023-08-23T08:16:32.889" v="7" actId="1076"/>
          <ac:picMkLst>
            <pc:docMk/>
            <pc:sldMk cId="2667636191" sldId="2147472615"/>
            <ac:picMk id="15" creationId="{8F91B96E-CEF2-E4E4-ADDD-1E7EF6311A65}"/>
          </ac:picMkLst>
        </pc:picChg>
      </pc:sldChg>
      <pc:sldChg chg="addSp delSp modSp mod">
        <pc:chgData name="Kuenzi, Maria" userId="ce6c63e1-c550-4db5-a8d6-ad6c3bcdb62d" providerId="ADAL" clId="{4BA8B7F7-6970-4C50-BB00-D2C2740EBBDA}" dt="2023-08-23T08:22:46.360" v="17" actId="1076"/>
        <pc:sldMkLst>
          <pc:docMk/>
          <pc:sldMk cId="334483731" sldId="2147472616"/>
        </pc:sldMkLst>
        <pc:picChg chg="del">
          <ac:chgData name="Kuenzi, Maria" userId="ce6c63e1-c550-4db5-a8d6-ad6c3bcdb62d" providerId="ADAL" clId="{4BA8B7F7-6970-4C50-BB00-D2C2740EBBDA}" dt="2023-08-23T08:22:42.951" v="16" actId="478"/>
          <ac:picMkLst>
            <pc:docMk/>
            <pc:sldMk cId="334483731" sldId="2147472616"/>
            <ac:picMk id="11" creationId="{A4238550-35A0-DF80-98A3-F6ACDC6F2A09}"/>
          </ac:picMkLst>
        </pc:picChg>
        <pc:picChg chg="add mod modCrop">
          <ac:chgData name="Kuenzi, Maria" userId="ce6c63e1-c550-4db5-a8d6-ad6c3bcdb62d" providerId="ADAL" clId="{4BA8B7F7-6970-4C50-BB00-D2C2740EBBDA}" dt="2023-08-23T08:22:46.360" v="17" actId="1076"/>
          <ac:picMkLst>
            <pc:docMk/>
            <pc:sldMk cId="334483731" sldId="2147472616"/>
            <ac:picMk id="13" creationId="{44F23975-FA30-F058-3436-3D8253D11D50}"/>
          </ac:picMkLst>
        </pc:picChg>
      </pc:sldChg>
    </pc:docChg>
  </pc:docChgLst>
  <pc:docChgLst>
    <pc:chgData name="Kuenzi, Maria" userId="ce6c63e1-c550-4db5-a8d6-ad6c3bcdb62d" providerId="ADAL" clId="{117F1C8B-FC97-4019-B301-7B62E26281AF}"/>
    <pc:docChg chg="addSld delSld modSld">
      <pc:chgData name="Kuenzi, Maria" userId="ce6c63e1-c550-4db5-a8d6-ad6c3bcdb62d" providerId="ADAL" clId="{117F1C8B-FC97-4019-B301-7B62E26281AF}" dt="2023-08-31T07:33:03.492" v="2" actId="47"/>
      <pc:docMkLst>
        <pc:docMk/>
      </pc:docMkLst>
      <pc:sldChg chg="add">
        <pc:chgData name="Kuenzi, Maria" userId="ce6c63e1-c550-4db5-a8d6-ad6c3bcdb62d" providerId="ADAL" clId="{117F1C8B-FC97-4019-B301-7B62E26281AF}" dt="2023-08-31T07:32:49.872" v="0"/>
        <pc:sldMkLst>
          <pc:docMk/>
          <pc:sldMk cId="617933010" sldId="2147375807"/>
        </pc:sldMkLst>
      </pc:sldChg>
      <pc:sldChg chg="del">
        <pc:chgData name="Kuenzi, Maria" userId="ce6c63e1-c550-4db5-a8d6-ad6c3bcdb62d" providerId="ADAL" clId="{117F1C8B-FC97-4019-B301-7B62E26281AF}" dt="2023-08-31T07:33:02.047" v="1" actId="47"/>
        <pc:sldMkLst>
          <pc:docMk/>
          <pc:sldMk cId="2667636191" sldId="2147472615"/>
        </pc:sldMkLst>
      </pc:sldChg>
      <pc:sldChg chg="del">
        <pc:chgData name="Kuenzi, Maria" userId="ce6c63e1-c550-4db5-a8d6-ad6c3bcdb62d" providerId="ADAL" clId="{117F1C8B-FC97-4019-B301-7B62E26281AF}" dt="2023-08-31T07:33:03.492" v="2" actId="47"/>
        <pc:sldMkLst>
          <pc:docMk/>
          <pc:sldMk cId="334483731" sldId="2147472616"/>
        </pc:sldMkLst>
      </pc:sldChg>
      <pc:sldChg chg="add">
        <pc:chgData name="Kuenzi, Maria" userId="ce6c63e1-c550-4db5-a8d6-ad6c3bcdb62d" providerId="ADAL" clId="{117F1C8B-FC97-4019-B301-7B62E26281AF}" dt="2023-08-31T07:32:49.872" v="0"/>
        <pc:sldMkLst>
          <pc:docMk/>
          <pc:sldMk cId="1520472814" sldId="214747301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7B8D72-0423-45FE-B7D7-0FFCF1BFBB4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CH"/>
        </a:p>
      </dgm:t>
    </dgm:pt>
    <dgm:pt modelId="{57A76E82-8138-435E-92F9-8B920471F95B}">
      <dgm:prSet phldrT="[Text]" custT="1"/>
      <dgm:spPr>
        <a:solidFill>
          <a:schemeClr val="tx2"/>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bg1"/>
              </a:solidFill>
            </a:rPr>
            <a:t>February</a:t>
          </a:r>
        </a:p>
      </dgm:t>
    </dgm:pt>
    <dgm:pt modelId="{59B63DBA-E172-4D74-80FA-A44B473C1728}" type="parTrans" cxnId="{E3ED81B2-A052-4248-8AF3-5EAEB1F41ABC}">
      <dgm:prSet/>
      <dgm:spPr/>
      <dgm:t>
        <a:bodyPr/>
        <a:lstStyle/>
        <a:p>
          <a:pPr>
            <a:lnSpc>
              <a:spcPct val="100000"/>
            </a:lnSpc>
            <a:spcBef>
              <a:spcPts val="0"/>
            </a:spcBef>
            <a:spcAft>
              <a:spcPts val="0"/>
            </a:spcAft>
          </a:pPr>
          <a:endParaRPr lang="de-DE" sz="900" b="1">
            <a:solidFill>
              <a:schemeClr val="bg1"/>
            </a:solidFill>
          </a:endParaRPr>
        </a:p>
      </dgm:t>
    </dgm:pt>
    <dgm:pt modelId="{5C762062-35E3-4406-A891-1EFDDEBAD33F}" type="sibTrans" cxnId="{E3ED81B2-A052-4248-8AF3-5EAEB1F41ABC}">
      <dgm:prSet/>
      <dgm:spPr/>
      <dgm:t>
        <a:bodyPr/>
        <a:lstStyle/>
        <a:p>
          <a:pPr>
            <a:lnSpc>
              <a:spcPct val="100000"/>
            </a:lnSpc>
            <a:spcBef>
              <a:spcPts val="0"/>
            </a:spcBef>
            <a:spcAft>
              <a:spcPts val="0"/>
            </a:spcAft>
          </a:pPr>
          <a:endParaRPr lang="de-DE" sz="900" b="1">
            <a:solidFill>
              <a:schemeClr val="bg1"/>
            </a:solidFill>
          </a:endParaRPr>
        </a:p>
      </dgm:t>
    </dgm:pt>
    <dgm:pt modelId="{7BD91893-BC4E-4AA4-A5FB-9F419416E049}">
      <dgm:prSet phldrT="[Text]" custT="1"/>
      <dgm:spPr>
        <a:solidFill>
          <a:schemeClr val="accent3"/>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tx1"/>
              </a:solidFill>
            </a:rPr>
            <a:t>July</a:t>
          </a:r>
        </a:p>
      </dgm:t>
    </dgm:pt>
    <dgm:pt modelId="{4B1FF84D-BE47-4013-AF51-942215030544}" type="parTrans" cxnId="{F48309FB-2CAC-47DE-BACC-AEA8ADE2D54F}">
      <dgm:prSet/>
      <dgm:spPr/>
      <dgm:t>
        <a:bodyPr/>
        <a:lstStyle/>
        <a:p>
          <a:pPr>
            <a:lnSpc>
              <a:spcPct val="100000"/>
            </a:lnSpc>
            <a:spcBef>
              <a:spcPts val="0"/>
            </a:spcBef>
            <a:spcAft>
              <a:spcPts val="0"/>
            </a:spcAft>
          </a:pPr>
          <a:endParaRPr lang="de-DE" sz="900" b="1">
            <a:solidFill>
              <a:schemeClr val="bg1"/>
            </a:solidFill>
          </a:endParaRPr>
        </a:p>
      </dgm:t>
    </dgm:pt>
    <dgm:pt modelId="{9354F4E6-8182-4CDF-8539-17DA72BDACD1}" type="sibTrans" cxnId="{F48309FB-2CAC-47DE-BACC-AEA8ADE2D54F}">
      <dgm:prSet/>
      <dgm:spPr/>
      <dgm:t>
        <a:bodyPr/>
        <a:lstStyle/>
        <a:p>
          <a:pPr>
            <a:lnSpc>
              <a:spcPct val="100000"/>
            </a:lnSpc>
            <a:spcBef>
              <a:spcPts val="0"/>
            </a:spcBef>
            <a:spcAft>
              <a:spcPts val="0"/>
            </a:spcAft>
          </a:pPr>
          <a:endParaRPr lang="de-DE" sz="900" b="1">
            <a:solidFill>
              <a:schemeClr val="bg1"/>
            </a:solidFill>
          </a:endParaRPr>
        </a:p>
      </dgm:t>
    </dgm:pt>
    <dgm:pt modelId="{E145695F-74A1-4C1F-9CEF-2611176DCF2D}">
      <dgm:prSet phldrT="[Text]" custT="1"/>
      <dgm:spPr>
        <a:solidFill>
          <a:schemeClr val="accent2"/>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tx1"/>
              </a:solidFill>
            </a:rPr>
            <a:t>August</a:t>
          </a:r>
        </a:p>
      </dgm:t>
    </dgm:pt>
    <dgm:pt modelId="{477505EB-7257-4FCB-B386-A90C9BEDB46F}" type="parTrans" cxnId="{37A3E7D0-3881-458C-AFBF-02D0A1919806}">
      <dgm:prSet/>
      <dgm:spPr/>
      <dgm:t>
        <a:bodyPr/>
        <a:lstStyle/>
        <a:p>
          <a:pPr>
            <a:lnSpc>
              <a:spcPct val="100000"/>
            </a:lnSpc>
            <a:spcBef>
              <a:spcPts val="0"/>
            </a:spcBef>
            <a:spcAft>
              <a:spcPts val="0"/>
            </a:spcAft>
          </a:pPr>
          <a:endParaRPr lang="de-DE" sz="900" b="1">
            <a:solidFill>
              <a:schemeClr val="bg1"/>
            </a:solidFill>
          </a:endParaRPr>
        </a:p>
      </dgm:t>
    </dgm:pt>
    <dgm:pt modelId="{13ED0EA3-F724-4CEA-92C1-1F7C0E367B68}" type="sibTrans" cxnId="{37A3E7D0-3881-458C-AFBF-02D0A1919806}">
      <dgm:prSet/>
      <dgm:spPr/>
      <dgm:t>
        <a:bodyPr/>
        <a:lstStyle/>
        <a:p>
          <a:pPr>
            <a:lnSpc>
              <a:spcPct val="100000"/>
            </a:lnSpc>
            <a:spcBef>
              <a:spcPts val="0"/>
            </a:spcBef>
            <a:spcAft>
              <a:spcPts val="0"/>
            </a:spcAft>
          </a:pPr>
          <a:endParaRPr lang="de-DE" sz="900" b="1">
            <a:solidFill>
              <a:schemeClr val="bg1"/>
            </a:solidFill>
          </a:endParaRPr>
        </a:p>
      </dgm:t>
    </dgm:pt>
    <dgm:pt modelId="{CCA0F129-05DE-423C-A1AA-D12AFF3C9D5F}">
      <dgm:prSet phldrT="[Text]" custT="1"/>
      <dgm:spPr>
        <a:solidFill>
          <a:schemeClr val="tx2"/>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bg1"/>
              </a:solidFill>
            </a:rPr>
            <a:t>September</a:t>
          </a:r>
        </a:p>
      </dgm:t>
    </dgm:pt>
    <dgm:pt modelId="{CFA55132-8A59-4402-9F8C-D94089D40778}" type="parTrans" cxnId="{BD5A3B92-5041-49B3-B198-DA8E7AE89F86}">
      <dgm:prSet/>
      <dgm:spPr/>
      <dgm:t>
        <a:bodyPr/>
        <a:lstStyle/>
        <a:p>
          <a:pPr>
            <a:lnSpc>
              <a:spcPct val="100000"/>
            </a:lnSpc>
            <a:spcBef>
              <a:spcPts val="0"/>
            </a:spcBef>
            <a:spcAft>
              <a:spcPts val="0"/>
            </a:spcAft>
          </a:pPr>
          <a:endParaRPr lang="de-DE" sz="900" b="1">
            <a:solidFill>
              <a:schemeClr val="bg1"/>
            </a:solidFill>
          </a:endParaRPr>
        </a:p>
      </dgm:t>
    </dgm:pt>
    <dgm:pt modelId="{BC086A8B-2CDE-44FE-94EB-5DD2D14C6BB5}" type="sibTrans" cxnId="{BD5A3B92-5041-49B3-B198-DA8E7AE89F86}">
      <dgm:prSet/>
      <dgm:spPr/>
      <dgm:t>
        <a:bodyPr/>
        <a:lstStyle/>
        <a:p>
          <a:pPr>
            <a:lnSpc>
              <a:spcPct val="100000"/>
            </a:lnSpc>
            <a:spcBef>
              <a:spcPts val="0"/>
            </a:spcBef>
            <a:spcAft>
              <a:spcPts val="0"/>
            </a:spcAft>
          </a:pPr>
          <a:endParaRPr lang="de-DE" sz="900" b="1">
            <a:solidFill>
              <a:schemeClr val="bg1"/>
            </a:solidFill>
          </a:endParaRPr>
        </a:p>
      </dgm:t>
    </dgm:pt>
    <dgm:pt modelId="{2C70C0DC-1E24-41D8-979C-87C2EBFAC37D}">
      <dgm:prSet phldrT="[Text]" custT="1"/>
      <dgm:spPr>
        <a:solidFill>
          <a:schemeClr val="accent3"/>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tx1"/>
              </a:solidFill>
            </a:rPr>
            <a:t>October</a:t>
          </a:r>
        </a:p>
      </dgm:t>
    </dgm:pt>
    <dgm:pt modelId="{ADF991B3-495C-4A45-A118-CFB35886497D}" type="parTrans" cxnId="{D8889879-6233-466F-96A1-335A8E7272C4}">
      <dgm:prSet/>
      <dgm:spPr/>
      <dgm:t>
        <a:bodyPr/>
        <a:lstStyle/>
        <a:p>
          <a:pPr>
            <a:lnSpc>
              <a:spcPct val="100000"/>
            </a:lnSpc>
            <a:spcBef>
              <a:spcPts val="0"/>
            </a:spcBef>
            <a:spcAft>
              <a:spcPts val="0"/>
            </a:spcAft>
          </a:pPr>
          <a:endParaRPr lang="de-DE" sz="900" b="1">
            <a:solidFill>
              <a:schemeClr val="bg1"/>
            </a:solidFill>
          </a:endParaRPr>
        </a:p>
      </dgm:t>
    </dgm:pt>
    <dgm:pt modelId="{F84F3C06-0085-478D-969B-4BCD26B2431F}" type="sibTrans" cxnId="{D8889879-6233-466F-96A1-335A8E7272C4}">
      <dgm:prSet/>
      <dgm:spPr/>
      <dgm:t>
        <a:bodyPr/>
        <a:lstStyle/>
        <a:p>
          <a:pPr>
            <a:lnSpc>
              <a:spcPct val="100000"/>
            </a:lnSpc>
            <a:spcBef>
              <a:spcPts val="0"/>
            </a:spcBef>
            <a:spcAft>
              <a:spcPts val="0"/>
            </a:spcAft>
          </a:pPr>
          <a:endParaRPr lang="de-DE" sz="900" b="1">
            <a:solidFill>
              <a:schemeClr val="bg1"/>
            </a:solidFill>
          </a:endParaRPr>
        </a:p>
      </dgm:t>
    </dgm:pt>
    <dgm:pt modelId="{AE4D4445-28A6-497A-8246-0FBDADF4743B}">
      <dgm:prSet custT="1"/>
      <dgm:spPr/>
      <dgm:t>
        <a:bodyPr/>
        <a:lstStyle/>
        <a:p>
          <a:r>
            <a:rPr lang="en-US" sz="900" b="1" kern="1200" dirty="0">
              <a:solidFill>
                <a:prstClr val="white"/>
              </a:solidFill>
              <a:latin typeface="Mark Pro"/>
              <a:ea typeface="+mn-ea"/>
              <a:cs typeface="+mn-cs"/>
            </a:rPr>
            <a:t>November</a:t>
          </a:r>
          <a:endParaRPr lang="en-CH" sz="900" b="1" kern="1200" dirty="0">
            <a:solidFill>
              <a:prstClr val="white"/>
            </a:solidFill>
            <a:latin typeface="Mark Pro"/>
            <a:ea typeface="+mn-ea"/>
            <a:cs typeface="+mn-cs"/>
          </a:endParaRPr>
        </a:p>
      </dgm:t>
    </dgm:pt>
    <dgm:pt modelId="{5BA0CF39-7386-497F-B971-124BC2C27E5A}" type="parTrans" cxnId="{863F7B5F-82DE-4354-B73F-6B824CA2B7BA}">
      <dgm:prSet/>
      <dgm:spPr/>
      <dgm:t>
        <a:bodyPr/>
        <a:lstStyle/>
        <a:p>
          <a:endParaRPr lang="en-CH"/>
        </a:p>
      </dgm:t>
    </dgm:pt>
    <dgm:pt modelId="{8791E4BF-BF15-4C28-BBB8-CD64B8BD924C}" type="sibTrans" cxnId="{863F7B5F-82DE-4354-B73F-6B824CA2B7BA}">
      <dgm:prSet/>
      <dgm:spPr/>
      <dgm:t>
        <a:bodyPr/>
        <a:lstStyle/>
        <a:p>
          <a:endParaRPr lang="en-CH"/>
        </a:p>
      </dgm:t>
    </dgm:pt>
    <dgm:pt modelId="{3044D027-C052-4378-8B11-55486EE9C01C}">
      <dgm:prSet custT="1"/>
      <dgm:spPr>
        <a:solidFill>
          <a:schemeClr val="accent2"/>
        </a:solidFill>
      </dgm:spPr>
      <dgm:t>
        <a:bodyPr/>
        <a:lstStyle/>
        <a:p>
          <a:r>
            <a:rPr lang="en-US" sz="900" b="1" kern="1200" dirty="0">
              <a:solidFill>
                <a:prstClr val="white"/>
              </a:solidFill>
              <a:latin typeface="Mark Pro"/>
              <a:ea typeface="+mn-ea"/>
              <a:cs typeface="+mn-cs"/>
            </a:rPr>
            <a:t>December</a:t>
          </a:r>
          <a:endParaRPr lang="en-CH" sz="900" b="1" kern="1200" dirty="0">
            <a:solidFill>
              <a:prstClr val="white"/>
            </a:solidFill>
            <a:latin typeface="Mark Pro"/>
            <a:ea typeface="+mn-ea"/>
            <a:cs typeface="+mn-cs"/>
          </a:endParaRPr>
        </a:p>
      </dgm:t>
    </dgm:pt>
    <dgm:pt modelId="{73473C52-7245-410F-8711-9DF4B3F3B989}" type="parTrans" cxnId="{E97D6CCD-C9B2-4C8B-8DCF-22D88DE54857}">
      <dgm:prSet/>
      <dgm:spPr/>
      <dgm:t>
        <a:bodyPr/>
        <a:lstStyle/>
        <a:p>
          <a:endParaRPr lang="en-CH"/>
        </a:p>
      </dgm:t>
    </dgm:pt>
    <dgm:pt modelId="{FB113728-250B-4FE4-9EA6-E95E220B4933}" type="sibTrans" cxnId="{E97D6CCD-C9B2-4C8B-8DCF-22D88DE54857}">
      <dgm:prSet/>
      <dgm:spPr/>
      <dgm:t>
        <a:bodyPr/>
        <a:lstStyle/>
        <a:p>
          <a:endParaRPr lang="en-CH"/>
        </a:p>
      </dgm:t>
    </dgm:pt>
    <dgm:pt modelId="{2E18EBA1-F230-4B23-AC1D-071E4D83EE1E}" type="pres">
      <dgm:prSet presAssocID="{E67B8D72-0423-45FE-B7D7-0FFCF1BFBB4C}" presName="Name0" presStyleCnt="0">
        <dgm:presLayoutVars>
          <dgm:dir/>
          <dgm:resizeHandles val="exact"/>
        </dgm:presLayoutVars>
      </dgm:prSet>
      <dgm:spPr/>
    </dgm:pt>
    <dgm:pt modelId="{8BC51470-973C-4FCF-99FC-FCFEFC572C96}" type="pres">
      <dgm:prSet presAssocID="{57A76E82-8138-435E-92F9-8B920471F95B}" presName="parTxOnly" presStyleLbl="node1" presStyleIdx="0" presStyleCnt="7">
        <dgm:presLayoutVars>
          <dgm:bulletEnabled val="1"/>
        </dgm:presLayoutVars>
      </dgm:prSet>
      <dgm:spPr/>
    </dgm:pt>
    <dgm:pt modelId="{313A38EF-270B-4FEA-A7D0-BA75817D1F42}" type="pres">
      <dgm:prSet presAssocID="{5C762062-35E3-4406-A891-1EFDDEBAD33F}" presName="parSpace" presStyleCnt="0"/>
      <dgm:spPr/>
    </dgm:pt>
    <dgm:pt modelId="{16506ABB-BE07-4B7D-885E-FF56498CFA5F}" type="pres">
      <dgm:prSet presAssocID="{7BD91893-BC4E-4AA4-A5FB-9F419416E049}" presName="parTxOnly" presStyleLbl="node1" presStyleIdx="1" presStyleCnt="7" custLinFactNeighborX="3183">
        <dgm:presLayoutVars>
          <dgm:bulletEnabled val="1"/>
        </dgm:presLayoutVars>
      </dgm:prSet>
      <dgm:spPr/>
    </dgm:pt>
    <dgm:pt modelId="{D866C6D5-46FC-4B6D-B638-DE0F3875070D}" type="pres">
      <dgm:prSet presAssocID="{9354F4E6-8182-4CDF-8539-17DA72BDACD1}" presName="parSpace" presStyleCnt="0"/>
      <dgm:spPr/>
    </dgm:pt>
    <dgm:pt modelId="{3F034A88-3A41-4EA1-B9A2-05FB00E84BEA}" type="pres">
      <dgm:prSet presAssocID="{E145695F-74A1-4C1F-9CEF-2611176DCF2D}" presName="parTxOnly" presStyleLbl="node1" presStyleIdx="2" presStyleCnt="7">
        <dgm:presLayoutVars>
          <dgm:bulletEnabled val="1"/>
        </dgm:presLayoutVars>
      </dgm:prSet>
      <dgm:spPr/>
    </dgm:pt>
    <dgm:pt modelId="{244A95C5-5023-4155-9A79-A51FCD15D1D9}" type="pres">
      <dgm:prSet presAssocID="{13ED0EA3-F724-4CEA-92C1-1F7C0E367B68}" presName="parSpace" presStyleCnt="0"/>
      <dgm:spPr/>
    </dgm:pt>
    <dgm:pt modelId="{740D99C3-027D-4D9A-AD6A-4035CA2F49A7}" type="pres">
      <dgm:prSet presAssocID="{CCA0F129-05DE-423C-A1AA-D12AFF3C9D5F}" presName="parTxOnly" presStyleLbl="node1" presStyleIdx="3" presStyleCnt="7">
        <dgm:presLayoutVars>
          <dgm:bulletEnabled val="1"/>
        </dgm:presLayoutVars>
      </dgm:prSet>
      <dgm:spPr/>
    </dgm:pt>
    <dgm:pt modelId="{37B1D0A4-C1A5-48B5-9F5B-4825C762835E}" type="pres">
      <dgm:prSet presAssocID="{BC086A8B-2CDE-44FE-94EB-5DD2D14C6BB5}" presName="parSpace" presStyleCnt="0"/>
      <dgm:spPr/>
    </dgm:pt>
    <dgm:pt modelId="{D5BB7797-8CB9-4057-B16B-29FFB2A0C636}" type="pres">
      <dgm:prSet presAssocID="{2C70C0DC-1E24-41D8-979C-87C2EBFAC37D}" presName="parTxOnly" presStyleLbl="node1" presStyleIdx="4" presStyleCnt="7">
        <dgm:presLayoutVars>
          <dgm:bulletEnabled val="1"/>
        </dgm:presLayoutVars>
      </dgm:prSet>
      <dgm:spPr/>
    </dgm:pt>
    <dgm:pt modelId="{41FC4D5D-6846-4D25-B964-BC4497986113}" type="pres">
      <dgm:prSet presAssocID="{F84F3C06-0085-478D-969B-4BCD26B2431F}" presName="parSpace" presStyleCnt="0"/>
      <dgm:spPr/>
    </dgm:pt>
    <dgm:pt modelId="{EDAB1F79-0F76-40A9-8D2A-587451C3B2DD}" type="pres">
      <dgm:prSet presAssocID="{AE4D4445-28A6-497A-8246-0FBDADF4743B}" presName="parTxOnly" presStyleLbl="node1" presStyleIdx="5" presStyleCnt="7">
        <dgm:presLayoutVars>
          <dgm:bulletEnabled val="1"/>
        </dgm:presLayoutVars>
      </dgm:prSet>
      <dgm:spPr/>
    </dgm:pt>
    <dgm:pt modelId="{C3CACE8F-51C3-409E-8BF3-5CE5889B9DDA}" type="pres">
      <dgm:prSet presAssocID="{8791E4BF-BF15-4C28-BBB8-CD64B8BD924C}" presName="parSpace" presStyleCnt="0"/>
      <dgm:spPr/>
    </dgm:pt>
    <dgm:pt modelId="{5C24F381-68CF-4731-A72C-195629F775AA}" type="pres">
      <dgm:prSet presAssocID="{3044D027-C052-4378-8B11-55486EE9C01C}" presName="parTxOnly" presStyleLbl="node1" presStyleIdx="6" presStyleCnt="7">
        <dgm:presLayoutVars>
          <dgm:bulletEnabled val="1"/>
        </dgm:presLayoutVars>
      </dgm:prSet>
      <dgm:spPr/>
    </dgm:pt>
  </dgm:ptLst>
  <dgm:cxnLst>
    <dgm:cxn modelId="{FA00AA29-EF78-4E31-9998-32DC1E33AAA9}" type="presOf" srcId="{57A76E82-8138-435E-92F9-8B920471F95B}" destId="{8BC51470-973C-4FCF-99FC-FCFEFC572C96}" srcOrd="0" destOrd="0" presId="urn:microsoft.com/office/officeart/2005/8/layout/hChevron3"/>
    <dgm:cxn modelId="{82E81030-63E6-41DC-B66F-6578AA8D9621}" type="presOf" srcId="{CCA0F129-05DE-423C-A1AA-D12AFF3C9D5F}" destId="{740D99C3-027D-4D9A-AD6A-4035CA2F49A7}" srcOrd="0" destOrd="0" presId="urn:microsoft.com/office/officeart/2005/8/layout/hChevron3"/>
    <dgm:cxn modelId="{43E27E36-F5E1-40D3-860C-57631447FDCD}" type="presOf" srcId="{AE4D4445-28A6-497A-8246-0FBDADF4743B}" destId="{EDAB1F79-0F76-40A9-8D2A-587451C3B2DD}" srcOrd="0" destOrd="0" presId="urn:microsoft.com/office/officeart/2005/8/layout/hChevron3"/>
    <dgm:cxn modelId="{863F7B5F-82DE-4354-B73F-6B824CA2B7BA}" srcId="{E67B8D72-0423-45FE-B7D7-0FFCF1BFBB4C}" destId="{AE4D4445-28A6-497A-8246-0FBDADF4743B}" srcOrd="5" destOrd="0" parTransId="{5BA0CF39-7386-497F-B971-124BC2C27E5A}" sibTransId="{8791E4BF-BF15-4C28-BBB8-CD64B8BD924C}"/>
    <dgm:cxn modelId="{D8889879-6233-466F-96A1-335A8E7272C4}" srcId="{E67B8D72-0423-45FE-B7D7-0FFCF1BFBB4C}" destId="{2C70C0DC-1E24-41D8-979C-87C2EBFAC37D}" srcOrd="4" destOrd="0" parTransId="{ADF991B3-495C-4A45-A118-CFB35886497D}" sibTransId="{F84F3C06-0085-478D-969B-4BCD26B2431F}"/>
    <dgm:cxn modelId="{AA7C6384-D874-4E75-BF97-A1E5105B7EDA}" type="presOf" srcId="{E67B8D72-0423-45FE-B7D7-0FFCF1BFBB4C}" destId="{2E18EBA1-F230-4B23-AC1D-071E4D83EE1E}" srcOrd="0" destOrd="0" presId="urn:microsoft.com/office/officeart/2005/8/layout/hChevron3"/>
    <dgm:cxn modelId="{13C3AD85-B9D9-4249-A057-3D5C76C724DD}" type="presOf" srcId="{3044D027-C052-4378-8B11-55486EE9C01C}" destId="{5C24F381-68CF-4731-A72C-195629F775AA}" srcOrd="0" destOrd="0" presId="urn:microsoft.com/office/officeart/2005/8/layout/hChevron3"/>
    <dgm:cxn modelId="{BD5A3B92-5041-49B3-B198-DA8E7AE89F86}" srcId="{E67B8D72-0423-45FE-B7D7-0FFCF1BFBB4C}" destId="{CCA0F129-05DE-423C-A1AA-D12AFF3C9D5F}" srcOrd="3" destOrd="0" parTransId="{CFA55132-8A59-4402-9F8C-D94089D40778}" sibTransId="{BC086A8B-2CDE-44FE-94EB-5DD2D14C6BB5}"/>
    <dgm:cxn modelId="{E0FD17A0-66CE-4071-AF74-2ADE1BAB6A61}" type="presOf" srcId="{2C70C0DC-1E24-41D8-979C-87C2EBFAC37D}" destId="{D5BB7797-8CB9-4057-B16B-29FFB2A0C636}" srcOrd="0" destOrd="0" presId="urn:microsoft.com/office/officeart/2005/8/layout/hChevron3"/>
    <dgm:cxn modelId="{E3ED81B2-A052-4248-8AF3-5EAEB1F41ABC}" srcId="{E67B8D72-0423-45FE-B7D7-0FFCF1BFBB4C}" destId="{57A76E82-8138-435E-92F9-8B920471F95B}" srcOrd="0" destOrd="0" parTransId="{59B63DBA-E172-4D74-80FA-A44B473C1728}" sibTransId="{5C762062-35E3-4406-A891-1EFDDEBAD33F}"/>
    <dgm:cxn modelId="{A15B1BBF-82B1-4164-BAC1-9F70A0B6C2F7}" type="presOf" srcId="{E145695F-74A1-4C1F-9CEF-2611176DCF2D}" destId="{3F034A88-3A41-4EA1-B9A2-05FB00E84BEA}" srcOrd="0" destOrd="0" presId="urn:microsoft.com/office/officeart/2005/8/layout/hChevron3"/>
    <dgm:cxn modelId="{E97D6CCD-C9B2-4C8B-8DCF-22D88DE54857}" srcId="{E67B8D72-0423-45FE-B7D7-0FFCF1BFBB4C}" destId="{3044D027-C052-4378-8B11-55486EE9C01C}" srcOrd="6" destOrd="0" parTransId="{73473C52-7245-410F-8711-9DF4B3F3B989}" sibTransId="{FB113728-250B-4FE4-9EA6-E95E220B4933}"/>
    <dgm:cxn modelId="{37A3E7D0-3881-458C-AFBF-02D0A1919806}" srcId="{E67B8D72-0423-45FE-B7D7-0FFCF1BFBB4C}" destId="{E145695F-74A1-4C1F-9CEF-2611176DCF2D}" srcOrd="2" destOrd="0" parTransId="{477505EB-7257-4FCB-B386-A90C9BEDB46F}" sibTransId="{13ED0EA3-F724-4CEA-92C1-1F7C0E367B68}"/>
    <dgm:cxn modelId="{ADC9C0F4-D9E3-416D-8983-961680581C5B}" type="presOf" srcId="{7BD91893-BC4E-4AA4-A5FB-9F419416E049}" destId="{16506ABB-BE07-4B7D-885E-FF56498CFA5F}" srcOrd="0" destOrd="0" presId="urn:microsoft.com/office/officeart/2005/8/layout/hChevron3"/>
    <dgm:cxn modelId="{F48309FB-2CAC-47DE-BACC-AEA8ADE2D54F}" srcId="{E67B8D72-0423-45FE-B7D7-0FFCF1BFBB4C}" destId="{7BD91893-BC4E-4AA4-A5FB-9F419416E049}" srcOrd="1" destOrd="0" parTransId="{4B1FF84D-BE47-4013-AF51-942215030544}" sibTransId="{9354F4E6-8182-4CDF-8539-17DA72BDACD1}"/>
    <dgm:cxn modelId="{36C1CC68-3D01-4DD9-A31C-9148E0F78DF1}" type="presParOf" srcId="{2E18EBA1-F230-4B23-AC1D-071E4D83EE1E}" destId="{8BC51470-973C-4FCF-99FC-FCFEFC572C96}" srcOrd="0" destOrd="0" presId="urn:microsoft.com/office/officeart/2005/8/layout/hChevron3"/>
    <dgm:cxn modelId="{EEE51387-7F96-459A-BCB6-2865EA3BF96F}" type="presParOf" srcId="{2E18EBA1-F230-4B23-AC1D-071E4D83EE1E}" destId="{313A38EF-270B-4FEA-A7D0-BA75817D1F42}" srcOrd="1" destOrd="0" presId="urn:microsoft.com/office/officeart/2005/8/layout/hChevron3"/>
    <dgm:cxn modelId="{99B55887-366B-4A78-BEB4-348849AAC3F1}" type="presParOf" srcId="{2E18EBA1-F230-4B23-AC1D-071E4D83EE1E}" destId="{16506ABB-BE07-4B7D-885E-FF56498CFA5F}" srcOrd="2" destOrd="0" presId="urn:microsoft.com/office/officeart/2005/8/layout/hChevron3"/>
    <dgm:cxn modelId="{0BD4A0C6-2A26-47F5-A65E-7A32A414E335}" type="presParOf" srcId="{2E18EBA1-F230-4B23-AC1D-071E4D83EE1E}" destId="{D866C6D5-46FC-4B6D-B638-DE0F3875070D}" srcOrd="3" destOrd="0" presId="urn:microsoft.com/office/officeart/2005/8/layout/hChevron3"/>
    <dgm:cxn modelId="{7F73DA33-E0A8-4784-A74D-859D522F05C9}" type="presParOf" srcId="{2E18EBA1-F230-4B23-AC1D-071E4D83EE1E}" destId="{3F034A88-3A41-4EA1-B9A2-05FB00E84BEA}" srcOrd="4" destOrd="0" presId="urn:microsoft.com/office/officeart/2005/8/layout/hChevron3"/>
    <dgm:cxn modelId="{917AE056-B86B-4AA3-A38B-35C24A28E912}" type="presParOf" srcId="{2E18EBA1-F230-4B23-AC1D-071E4D83EE1E}" destId="{244A95C5-5023-4155-9A79-A51FCD15D1D9}" srcOrd="5" destOrd="0" presId="urn:microsoft.com/office/officeart/2005/8/layout/hChevron3"/>
    <dgm:cxn modelId="{6D78D293-6351-4988-94C1-CCAF6A55ECCB}" type="presParOf" srcId="{2E18EBA1-F230-4B23-AC1D-071E4D83EE1E}" destId="{740D99C3-027D-4D9A-AD6A-4035CA2F49A7}" srcOrd="6" destOrd="0" presId="urn:microsoft.com/office/officeart/2005/8/layout/hChevron3"/>
    <dgm:cxn modelId="{2AC000A4-94FF-4C94-9D0C-190ACE04618C}" type="presParOf" srcId="{2E18EBA1-F230-4B23-AC1D-071E4D83EE1E}" destId="{37B1D0A4-C1A5-48B5-9F5B-4825C762835E}" srcOrd="7" destOrd="0" presId="urn:microsoft.com/office/officeart/2005/8/layout/hChevron3"/>
    <dgm:cxn modelId="{B4932A22-F80E-4DCC-805D-601D8668E926}" type="presParOf" srcId="{2E18EBA1-F230-4B23-AC1D-071E4D83EE1E}" destId="{D5BB7797-8CB9-4057-B16B-29FFB2A0C636}" srcOrd="8" destOrd="0" presId="urn:microsoft.com/office/officeart/2005/8/layout/hChevron3"/>
    <dgm:cxn modelId="{3564E54F-F50B-47D3-B21D-1937BC797D07}" type="presParOf" srcId="{2E18EBA1-F230-4B23-AC1D-071E4D83EE1E}" destId="{41FC4D5D-6846-4D25-B964-BC4497986113}" srcOrd="9" destOrd="0" presId="urn:microsoft.com/office/officeart/2005/8/layout/hChevron3"/>
    <dgm:cxn modelId="{4D8F2EA5-6CFC-4C5E-AF96-3C49E0426EAC}" type="presParOf" srcId="{2E18EBA1-F230-4B23-AC1D-071E4D83EE1E}" destId="{EDAB1F79-0F76-40A9-8D2A-587451C3B2DD}" srcOrd="10" destOrd="0" presId="urn:microsoft.com/office/officeart/2005/8/layout/hChevron3"/>
    <dgm:cxn modelId="{8413427F-9421-40A0-AA44-96A8BEA4EBE7}" type="presParOf" srcId="{2E18EBA1-F230-4B23-AC1D-071E4D83EE1E}" destId="{C3CACE8F-51C3-409E-8BF3-5CE5889B9DDA}" srcOrd="11" destOrd="0" presId="urn:microsoft.com/office/officeart/2005/8/layout/hChevron3"/>
    <dgm:cxn modelId="{671DFE08-B700-4B9C-B5D5-ED5FC18A9110}" type="presParOf" srcId="{2E18EBA1-F230-4B23-AC1D-071E4D83EE1E}" destId="{5C24F381-68CF-4731-A72C-195629F775AA}" srcOrd="12" destOrd="0" presId="urn:microsoft.com/office/officeart/2005/8/layout/hChevron3"/>
  </dgm:cxnLst>
  <dgm:bg/>
  <dgm:whole>
    <a:ln>
      <a:solidFill>
        <a:schemeClr val="bg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51470-973C-4FCF-99FC-FCFEFC572C96}">
      <dsp:nvSpPr>
        <dsp:cNvPr id="0" name=""/>
        <dsp:cNvSpPr/>
      </dsp:nvSpPr>
      <dsp:spPr>
        <a:xfrm>
          <a:off x="1223" y="0"/>
          <a:ext cx="1439738" cy="489516"/>
        </a:xfrm>
        <a:prstGeom prst="homePlate">
          <a:avLst/>
        </a:prstGeom>
        <a:solidFill>
          <a:schemeClr val="tx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bg1"/>
              </a:solidFill>
            </a:rPr>
            <a:t>February</a:t>
          </a:r>
        </a:p>
      </dsp:txBody>
      <dsp:txXfrm>
        <a:off x="1223" y="0"/>
        <a:ext cx="1317359" cy="489516"/>
      </dsp:txXfrm>
    </dsp:sp>
    <dsp:sp modelId="{16506ABB-BE07-4B7D-885E-FF56498CFA5F}">
      <dsp:nvSpPr>
        <dsp:cNvPr id="0" name=""/>
        <dsp:cNvSpPr/>
      </dsp:nvSpPr>
      <dsp:spPr>
        <a:xfrm>
          <a:off x="1162179" y="0"/>
          <a:ext cx="1439738" cy="489516"/>
        </a:xfrm>
        <a:prstGeom prst="chevron">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tx1"/>
              </a:solidFill>
            </a:rPr>
            <a:t>July</a:t>
          </a:r>
        </a:p>
      </dsp:txBody>
      <dsp:txXfrm>
        <a:off x="1406937" y="0"/>
        <a:ext cx="950222" cy="489516"/>
      </dsp:txXfrm>
    </dsp:sp>
    <dsp:sp modelId="{3F034A88-3A41-4EA1-B9A2-05FB00E84BEA}">
      <dsp:nvSpPr>
        <dsp:cNvPr id="0" name=""/>
        <dsp:cNvSpPr/>
      </dsp:nvSpPr>
      <dsp:spPr>
        <a:xfrm>
          <a:off x="2304804" y="0"/>
          <a:ext cx="1439738" cy="489516"/>
        </a:xfrm>
        <a:prstGeom prst="chevron">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tx1"/>
              </a:solidFill>
            </a:rPr>
            <a:t>August</a:t>
          </a:r>
        </a:p>
      </dsp:txBody>
      <dsp:txXfrm>
        <a:off x="2549562" y="0"/>
        <a:ext cx="950222" cy="489516"/>
      </dsp:txXfrm>
    </dsp:sp>
    <dsp:sp modelId="{740D99C3-027D-4D9A-AD6A-4035CA2F49A7}">
      <dsp:nvSpPr>
        <dsp:cNvPr id="0" name=""/>
        <dsp:cNvSpPr/>
      </dsp:nvSpPr>
      <dsp:spPr>
        <a:xfrm>
          <a:off x="3456594" y="0"/>
          <a:ext cx="1439738" cy="489516"/>
        </a:xfrm>
        <a:prstGeom prst="chevron">
          <a:avLst/>
        </a:prstGeom>
        <a:solidFill>
          <a:schemeClr val="tx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bg1"/>
              </a:solidFill>
            </a:rPr>
            <a:t>September</a:t>
          </a:r>
        </a:p>
      </dsp:txBody>
      <dsp:txXfrm>
        <a:off x="3701352" y="0"/>
        <a:ext cx="950222" cy="489516"/>
      </dsp:txXfrm>
    </dsp:sp>
    <dsp:sp modelId="{D5BB7797-8CB9-4057-B16B-29FFB2A0C636}">
      <dsp:nvSpPr>
        <dsp:cNvPr id="0" name=""/>
        <dsp:cNvSpPr/>
      </dsp:nvSpPr>
      <dsp:spPr>
        <a:xfrm>
          <a:off x="4608385" y="0"/>
          <a:ext cx="1439738" cy="489516"/>
        </a:xfrm>
        <a:prstGeom prst="chevron">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tx1"/>
              </a:solidFill>
            </a:rPr>
            <a:t>October</a:t>
          </a:r>
        </a:p>
      </dsp:txBody>
      <dsp:txXfrm>
        <a:off x="4853143" y="0"/>
        <a:ext cx="950222" cy="489516"/>
      </dsp:txXfrm>
    </dsp:sp>
    <dsp:sp modelId="{EDAB1F79-0F76-40A9-8D2A-587451C3B2DD}">
      <dsp:nvSpPr>
        <dsp:cNvPr id="0" name=""/>
        <dsp:cNvSpPr/>
      </dsp:nvSpPr>
      <dsp:spPr>
        <a:xfrm>
          <a:off x="5760175" y="0"/>
          <a:ext cx="1439738" cy="48951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prstClr val="white"/>
              </a:solidFill>
              <a:latin typeface="Mark Pro"/>
              <a:ea typeface="+mn-ea"/>
              <a:cs typeface="+mn-cs"/>
            </a:rPr>
            <a:t>November</a:t>
          </a:r>
          <a:endParaRPr lang="en-CH" sz="900" b="1" kern="1200" dirty="0">
            <a:solidFill>
              <a:prstClr val="white"/>
            </a:solidFill>
            <a:latin typeface="Mark Pro"/>
            <a:ea typeface="+mn-ea"/>
            <a:cs typeface="+mn-cs"/>
          </a:endParaRPr>
        </a:p>
      </dsp:txBody>
      <dsp:txXfrm>
        <a:off x="6004933" y="0"/>
        <a:ext cx="950222" cy="489516"/>
      </dsp:txXfrm>
    </dsp:sp>
    <dsp:sp modelId="{5C24F381-68CF-4731-A72C-195629F775AA}">
      <dsp:nvSpPr>
        <dsp:cNvPr id="0" name=""/>
        <dsp:cNvSpPr/>
      </dsp:nvSpPr>
      <dsp:spPr>
        <a:xfrm>
          <a:off x="6911966" y="0"/>
          <a:ext cx="1439738" cy="48951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prstClr val="white"/>
              </a:solidFill>
              <a:latin typeface="Mark Pro"/>
              <a:ea typeface="+mn-ea"/>
              <a:cs typeface="+mn-cs"/>
            </a:rPr>
            <a:t>December</a:t>
          </a:r>
          <a:endParaRPr lang="en-CH" sz="900" b="1" kern="1200" dirty="0">
            <a:solidFill>
              <a:prstClr val="white"/>
            </a:solidFill>
            <a:latin typeface="Mark Pro"/>
            <a:ea typeface="+mn-ea"/>
            <a:cs typeface="+mn-cs"/>
          </a:endParaRPr>
        </a:p>
      </dsp:txBody>
      <dsp:txXfrm>
        <a:off x="7156724" y="0"/>
        <a:ext cx="950222" cy="48951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50C90B9-3C29-4597-B798-4644E8496B7A}" type="datetime3">
              <a:rPr lang="de-DE" smtClean="0"/>
              <a:t>31/08/23</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A7793A38-2A53-4A07-9D1A-177C0E5CEBC2}" type="slidenum">
              <a:rPr lang="de-DE" smtClean="0"/>
              <a:t>‹#›</a:t>
            </a:fld>
            <a:endParaRPr lang="de-DE"/>
          </a:p>
        </p:txBody>
      </p:sp>
    </p:spTree>
    <p:extLst>
      <p:ext uri="{BB962C8B-B14F-4D97-AF65-F5344CB8AC3E}">
        <p14:creationId xmlns:p14="http://schemas.microsoft.com/office/powerpoint/2010/main" val="10682324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EB04969-6C7E-4D2E-B7CC-717F918FD512}" type="datetime3">
              <a:rPr lang="de-DE" smtClean="0"/>
              <a:t>31/08/23</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77649" y="4715907"/>
            <a:ext cx="6042378" cy="4467701"/>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4300529-36E9-4C2E-8927-4F0D59194125}" type="slidenum">
              <a:rPr lang="de-DE" smtClean="0"/>
              <a:t>‹#›</a:t>
            </a:fld>
            <a:endParaRPr lang="de-DE"/>
          </a:p>
        </p:txBody>
      </p:sp>
    </p:spTree>
    <p:extLst>
      <p:ext uri="{BB962C8B-B14F-4D97-AF65-F5344CB8AC3E}">
        <p14:creationId xmlns:p14="http://schemas.microsoft.com/office/powerpoint/2010/main" val="126884128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182563" indent="-18256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2pPr>
    <a:lvl3pPr marL="354013" indent="-1714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3pPr>
    <a:lvl4pPr marL="536575" indent="-18256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4pPr>
    <a:lvl5pPr marL="720725" indent="-1841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2</a:t>
            </a:fld>
            <a:endParaRPr lang="en-GB" dirty="0"/>
          </a:p>
        </p:txBody>
      </p:sp>
    </p:spTree>
    <p:extLst>
      <p:ext uri="{BB962C8B-B14F-4D97-AF65-F5344CB8AC3E}">
        <p14:creationId xmlns:p14="http://schemas.microsoft.com/office/powerpoint/2010/main" val="2518011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sz="1200"/>
              <a:t>A purpose acts as the big picture. </a:t>
            </a:r>
            <a:r>
              <a:rPr lang="en-GB" sz="1200"/>
              <a:t>I</a:t>
            </a:r>
            <a:r>
              <a:rPr lang="en-CH" sz="1200"/>
              <a:t>t is what we are all working for, from the check-in desk, tarmac and warehouse to the station management and the management board room. </a:t>
            </a:r>
          </a:p>
          <a:p>
            <a:endParaRPr lang="en-CH" sz="1200"/>
          </a:p>
          <a:p>
            <a:r>
              <a:rPr lang="en-CH" sz="1200"/>
              <a:t>It needs to </a:t>
            </a:r>
            <a:r>
              <a:rPr lang="en-GB" sz="1200"/>
              <a:t>ha</a:t>
            </a:r>
            <a:r>
              <a:rPr lang="en-CH" sz="1200"/>
              <a:t>ve relevance for everyday situations in the workplace. And it must give room for growth. </a:t>
            </a:r>
          </a:p>
          <a:p>
            <a:endParaRPr lang="en-CH" sz="1200"/>
          </a:p>
          <a:p>
            <a:r>
              <a:rPr lang="en-CH" sz="1200" b="1"/>
              <a:t>It has to be concrete enough to be “lived”. </a:t>
            </a:r>
          </a:p>
          <a:p>
            <a:endParaRPr lang="en-CH" sz="1200"/>
          </a:p>
          <a:p>
            <a:endParaRPr lang="en-CH"/>
          </a:p>
        </p:txBody>
      </p:sp>
      <p:sp>
        <p:nvSpPr>
          <p:cNvPr id="4" name="Date Placeholder 3"/>
          <p:cNvSpPr>
            <a:spLocks noGrp="1"/>
          </p:cNvSpPr>
          <p:nvPr>
            <p:ph type="dt" idx="1"/>
          </p:nvPr>
        </p:nvSpPr>
        <p:spPr/>
        <p:txBody>
          <a:bodyPr/>
          <a:lstStyle/>
          <a:p>
            <a:fld id="{0DE87F07-89C3-4464-BBC0-8C2C9AC7C1BA}"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18</a:t>
            </a:fld>
            <a:endParaRPr lang="de-DE"/>
          </a:p>
        </p:txBody>
      </p:sp>
    </p:spTree>
    <p:extLst>
      <p:ext uri="{BB962C8B-B14F-4D97-AF65-F5344CB8AC3E}">
        <p14:creationId xmlns:p14="http://schemas.microsoft.com/office/powerpoint/2010/main" val="4038134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20</a:t>
            </a:fld>
            <a:endParaRPr lang="en-GB" dirty="0"/>
          </a:p>
        </p:txBody>
      </p:sp>
    </p:spTree>
    <p:extLst>
      <p:ext uri="{BB962C8B-B14F-4D97-AF65-F5344CB8AC3E}">
        <p14:creationId xmlns:p14="http://schemas.microsoft.com/office/powerpoint/2010/main" val="370085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Date Placeholder 3"/>
          <p:cNvSpPr>
            <a:spLocks noGrp="1"/>
          </p:cNvSpPr>
          <p:nvPr>
            <p:ph type="dt" idx="1"/>
          </p:nvPr>
        </p:nvSpPr>
        <p:spPr/>
        <p:txBody>
          <a:bodyPr/>
          <a:lstStyle/>
          <a:p>
            <a:fld id="{CAE102B5-AFD1-44DE-B8A2-CD6552536972}"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21</a:t>
            </a:fld>
            <a:endParaRPr lang="de-DE"/>
          </a:p>
        </p:txBody>
      </p:sp>
    </p:spTree>
    <p:extLst>
      <p:ext uri="{BB962C8B-B14F-4D97-AF65-F5344CB8AC3E}">
        <p14:creationId xmlns:p14="http://schemas.microsoft.com/office/powerpoint/2010/main" val="291062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200" dirty="0"/>
              <a:t>An </a:t>
            </a:r>
            <a:r>
              <a:rPr lang="fr-CH" sz="1200" dirty="0" err="1"/>
              <a:t>Employee</a:t>
            </a:r>
            <a:r>
              <a:rPr lang="fr-CH" sz="1200" dirty="0"/>
              <a:t> Value Proposition (EVP) </a:t>
            </a:r>
            <a:r>
              <a:rPr lang="fr-CH" sz="1200" dirty="0" err="1"/>
              <a:t>is</a:t>
            </a:r>
            <a:r>
              <a:rPr lang="fr-CH" sz="1200" dirty="0"/>
              <a:t> </a:t>
            </a:r>
            <a:r>
              <a:rPr lang="fr-CH" sz="1200" dirty="0" err="1"/>
              <a:t>what</a:t>
            </a:r>
            <a:r>
              <a:rPr lang="fr-CH" sz="1200" dirty="0"/>
              <a:t> </a:t>
            </a:r>
            <a:r>
              <a:rPr lang="fr-CH" sz="1200" dirty="0" err="1"/>
              <a:t>we</a:t>
            </a:r>
            <a:r>
              <a:rPr lang="fr-CH" sz="1200" dirty="0"/>
              <a:t> can </a:t>
            </a:r>
            <a:r>
              <a:rPr lang="fr-CH" sz="1200" dirty="0" err="1"/>
              <a:t>offer</a:t>
            </a:r>
            <a:r>
              <a:rPr lang="fr-CH" sz="1200" dirty="0"/>
              <a:t> </a:t>
            </a:r>
            <a:r>
              <a:rPr lang="fr-CH" sz="1200" dirty="0" err="1"/>
              <a:t>our</a:t>
            </a:r>
            <a:r>
              <a:rPr lang="fr-CH" sz="1200" dirty="0"/>
              <a:t> </a:t>
            </a:r>
            <a:r>
              <a:rPr lang="fr-CH" sz="1200" dirty="0" err="1"/>
              <a:t>employees</a:t>
            </a:r>
            <a:r>
              <a:rPr lang="fr-CH" sz="1200" dirty="0"/>
              <a:t>, and </a:t>
            </a:r>
            <a:r>
              <a:rPr lang="fr-CH" sz="1200" dirty="0" err="1"/>
              <a:t>what</a:t>
            </a:r>
            <a:r>
              <a:rPr lang="fr-CH" sz="1200" dirty="0"/>
              <a:t> </a:t>
            </a:r>
            <a:r>
              <a:rPr lang="fr-CH" sz="1200" dirty="0" err="1"/>
              <a:t>they</a:t>
            </a:r>
            <a:r>
              <a:rPr lang="fr-CH" sz="1200" dirty="0"/>
              <a:t> can </a:t>
            </a:r>
            <a:r>
              <a:rPr lang="fr-CH" sz="1200" dirty="0" err="1"/>
              <a:t>expect</a:t>
            </a:r>
            <a:r>
              <a:rPr lang="fr-CH" sz="1200" dirty="0"/>
              <a:t> </a:t>
            </a:r>
            <a:r>
              <a:rPr lang="fr-CH" sz="1200" dirty="0" err="1"/>
              <a:t>when</a:t>
            </a:r>
            <a:r>
              <a:rPr lang="fr-CH" sz="1200" dirty="0"/>
              <a:t> </a:t>
            </a:r>
            <a:r>
              <a:rPr lang="fr-CH" sz="1200" dirty="0" err="1"/>
              <a:t>working</a:t>
            </a:r>
            <a:r>
              <a:rPr lang="fr-CH" sz="1200" dirty="0"/>
              <a:t> </a:t>
            </a:r>
            <a:r>
              <a:rPr lang="fr-CH" sz="1200" dirty="0" err="1"/>
              <a:t>with</a:t>
            </a:r>
            <a:r>
              <a:rPr lang="fr-CH" sz="1200" dirty="0"/>
              <a:t> us. </a:t>
            </a:r>
          </a:p>
          <a:p>
            <a:endParaRPr lang="fr-CH" sz="1200" dirty="0"/>
          </a:p>
          <a:p>
            <a:r>
              <a:rPr lang="fr-CH" sz="1200" dirty="0" err="1"/>
              <a:t>We</a:t>
            </a:r>
            <a:r>
              <a:rPr lang="fr-CH" sz="1200" dirty="0"/>
              <a:t> </a:t>
            </a:r>
            <a:r>
              <a:rPr lang="fr-CH" sz="1200" dirty="0" err="1"/>
              <a:t>need</a:t>
            </a:r>
            <a:r>
              <a:rPr lang="fr-CH" sz="1200" dirty="0"/>
              <a:t> </a:t>
            </a:r>
            <a:r>
              <a:rPr lang="fr-CH" sz="1200" dirty="0" err="1"/>
              <a:t>it</a:t>
            </a:r>
            <a:r>
              <a:rPr lang="fr-CH" sz="1200" dirty="0"/>
              <a:t> to guide </a:t>
            </a:r>
            <a:r>
              <a:rPr lang="fr-CH" sz="1200" dirty="0" err="1"/>
              <a:t>decisions</a:t>
            </a:r>
            <a:r>
              <a:rPr lang="fr-CH" sz="1200" dirty="0"/>
              <a:t> in regards to </a:t>
            </a:r>
            <a:r>
              <a:rPr lang="fr-CH" sz="1200" dirty="0" err="1"/>
              <a:t>recruitment</a:t>
            </a:r>
            <a:r>
              <a:rPr lang="fr-CH" sz="1200" dirty="0"/>
              <a:t> and </a:t>
            </a:r>
            <a:r>
              <a:rPr lang="fr-CH" sz="1200" dirty="0" err="1"/>
              <a:t>retention</a:t>
            </a:r>
            <a:r>
              <a:rPr lang="fr-CH" sz="1200" dirty="0"/>
              <a:t>. </a:t>
            </a:r>
          </a:p>
          <a:p>
            <a:endParaRPr lang="fr-CH" sz="1200" dirty="0"/>
          </a:p>
          <a:p>
            <a:r>
              <a:rPr lang="fr-CH" sz="1200" b="1" dirty="0"/>
              <a:t>The EVP </a:t>
            </a:r>
            <a:r>
              <a:rPr lang="fr-CH" sz="1200" b="1" dirty="0" err="1"/>
              <a:t>is</a:t>
            </a:r>
            <a:r>
              <a:rPr lang="fr-CH" sz="1200" b="1" dirty="0"/>
              <a:t> </a:t>
            </a:r>
            <a:r>
              <a:rPr lang="fr-CH" sz="1200" b="1" dirty="0" err="1"/>
              <a:t>true</a:t>
            </a:r>
            <a:r>
              <a:rPr lang="fr-CH" sz="1200" b="1" dirty="0"/>
              <a:t> at </a:t>
            </a:r>
            <a:r>
              <a:rPr lang="fr-CH" sz="1200" b="1" dirty="0" err="1"/>
              <a:t>every</a:t>
            </a:r>
            <a:r>
              <a:rPr lang="fr-CH" sz="1200" b="1" dirty="0"/>
              <a:t> </a:t>
            </a:r>
            <a:r>
              <a:rPr lang="fr-CH" sz="1200" b="1" dirty="0" err="1"/>
              <a:t>level</a:t>
            </a:r>
            <a:r>
              <a:rPr lang="fr-CH" sz="1200" b="1" dirty="0"/>
              <a:t> of the </a:t>
            </a:r>
            <a:r>
              <a:rPr lang="fr-CH" sz="1200" b="1" dirty="0" err="1"/>
              <a:t>company</a:t>
            </a:r>
            <a:r>
              <a:rPr lang="fr-CH" sz="1200" b="1" dirty="0"/>
              <a:t> and </a:t>
            </a:r>
            <a:r>
              <a:rPr lang="fr-CH" sz="1200" b="1" dirty="0" err="1"/>
              <a:t>is</a:t>
            </a:r>
            <a:r>
              <a:rPr lang="fr-CH" sz="1200" b="1" dirty="0"/>
              <a:t> a driver of initiatives and actions. </a:t>
            </a:r>
          </a:p>
          <a:p>
            <a:endParaRPr lang="en-CH" dirty="0"/>
          </a:p>
        </p:txBody>
      </p:sp>
      <p:sp>
        <p:nvSpPr>
          <p:cNvPr id="4" name="Date Placeholder 3"/>
          <p:cNvSpPr>
            <a:spLocks noGrp="1"/>
          </p:cNvSpPr>
          <p:nvPr>
            <p:ph type="dt" idx="1"/>
          </p:nvPr>
        </p:nvSpPr>
        <p:spPr/>
        <p:txBody>
          <a:bodyPr/>
          <a:lstStyle/>
          <a:p>
            <a:fld id="{261DD528-B06A-457E-9EC5-915BF5B5085F}"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22</a:t>
            </a:fld>
            <a:endParaRPr lang="de-DE"/>
          </a:p>
        </p:txBody>
      </p:sp>
    </p:spTree>
    <p:extLst>
      <p:ext uri="{BB962C8B-B14F-4D97-AF65-F5344CB8AC3E}">
        <p14:creationId xmlns:p14="http://schemas.microsoft.com/office/powerpoint/2010/main" val="418763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23</a:t>
            </a:fld>
            <a:endParaRPr lang="en-GB" dirty="0"/>
          </a:p>
        </p:txBody>
      </p:sp>
    </p:spTree>
    <p:extLst>
      <p:ext uri="{BB962C8B-B14F-4D97-AF65-F5344CB8AC3E}">
        <p14:creationId xmlns:p14="http://schemas.microsoft.com/office/powerpoint/2010/main" val="2428391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9BA684FF-34C8-4E76-AF23-E82EA7454A6E}"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24</a:t>
            </a:fld>
            <a:endParaRPr lang="de-DE"/>
          </a:p>
        </p:txBody>
      </p:sp>
    </p:spTree>
    <p:extLst>
      <p:ext uri="{BB962C8B-B14F-4D97-AF65-F5344CB8AC3E}">
        <p14:creationId xmlns:p14="http://schemas.microsoft.com/office/powerpoint/2010/main" val="220119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4DAF6782-CE9A-4952-B1B7-C9BBEF18784D}"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25</a:t>
            </a:fld>
            <a:endParaRPr lang="de-DE"/>
          </a:p>
        </p:txBody>
      </p:sp>
    </p:spTree>
    <p:extLst>
      <p:ext uri="{BB962C8B-B14F-4D97-AF65-F5344CB8AC3E}">
        <p14:creationId xmlns:p14="http://schemas.microsoft.com/office/powerpoint/2010/main" val="310506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AA46872E-1625-4915-A874-0A13FD17E1D5}"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26</a:t>
            </a:fld>
            <a:endParaRPr lang="de-DE"/>
          </a:p>
        </p:txBody>
      </p:sp>
    </p:spTree>
    <p:extLst>
      <p:ext uri="{BB962C8B-B14F-4D97-AF65-F5344CB8AC3E}">
        <p14:creationId xmlns:p14="http://schemas.microsoft.com/office/powerpoint/2010/main" val="218329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3</a:t>
            </a:fld>
            <a:endParaRPr lang="en-GB" dirty="0"/>
          </a:p>
        </p:txBody>
      </p:sp>
    </p:spTree>
    <p:extLst>
      <p:ext uri="{BB962C8B-B14F-4D97-AF65-F5344CB8AC3E}">
        <p14:creationId xmlns:p14="http://schemas.microsoft.com/office/powerpoint/2010/main" val="273798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99251DD0-D82A-49B5-BC6C-BC4154E8F5E6}"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4</a:t>
            </a:fld>
            <a:endParaRPr lang="de-DE"/>
          </a:p>
        </p:txBody>
      </p:sp>
    </p:spTree>
    <p:extLst>
      <p:ext uri="{BB962C8B-B14F-4D97-AF65-F5344CB8AC3E}">
        <p14:creationId xmlns:p14="http://schemas.microsoft.com/office/powerpoint/2010/main" val="198071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5</a:t>
            </a:fld>
            <a:endParaRPr lang="en-GB" dirty="0"/>
          </a:p>
        </p:txBody>
      </p:sp>
    </p:spTree>
    <p:extLst>
      <p:ext uri="{BB962C8B-B14F-4D97-AF65-F5344CB8AC3E}">
        <p14:creationId xmlns:p14="http://schemas.microsoft.com/office/powerpoint/2010/main" val="303195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6</a:t>
            </a:fld>
            <a:endParaRPr lang="en-GB" dirty="0"/>
          </a:p>
        </p:txBody>
      </p:sp>
    </p:spTree>
    <p:extLst>
      <p:ext uri="{BB962C8B-B14F-4D97-AF65-F5344CB8AC3E}">
        <p14:creationId xmlns:p14="http://schemas.microsoft.com/office/powerpoint/2010/main" val="64508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7</a:t>
            </a:fld>
            <a:endParaRPr lang="en-GB" dirty="0"/>
          </a:p>
        </p:txBody>
      </p:sp>
    </p:spTree>
    <p:extLst>
      <p:ext uri="{BB962C8B-B14F-4D97-AF65-F5344CB8AC3E}">
        <p14:creationId xmlns:p14="http://schemas.microsoft.com/office/powerpoint/2010/main" val="32376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200" dirty="0"/>
              <a:t>Corporate values </a:t>
            </a:r>
            <a:r>
              <a:rPr lang="fr-CH" sz="1200" dirty="0" err="1"/>
              <a:t>represent</a:t>
            </a:r>
            <a:r>
              <a:rPr lang="fr-CH" sz="1200" dirty="0"/>
              <a:t> the «</a:t>
            </a:r>
            <a:r>
              <a:rPr lang="fr-CH" sz="1200" dirty="0" err="1"/>
              <a:t>handles</a:t>
            </a:r>
            <a:r>
              <a:rPr lang="fr-CH" sz="1200" dirty="0"/>
              <a:t>» of a </a:t>
            </a:r>
            <a:r>
              <a:rPr lang="fr-CH" sz="1200" dirty="0" err="1"/>
              <a:t>company</a:t>
            </a:r>
            <a:r>
              <a:rPr lang="fr-CH" sz="1200" dirty="0"/>
              <a:t>. </a:t>
            </a:r>
            <a:r>
              <a:rPr lang="fr-CH" sz="1200" dirty="0" err="1"/>
              <a:t>They</a:t>
            </a:r>
            <a:r>
              <a:rPr lang="fr-CH" sz="1200" dirty="0"/>
              <a:t> are </a:t>
            </a:r>
            <a:r>
              <a:rPr lang="fr-CH" sz="1200" dirty="0" err="1"/>
              <a:t>what</a:t>
            </a:r>
            <a:r>
              <a:rPr lang="fr-CH" sz="1200" dirty="0"/>
              <a:t> </a:t>
            </a:r>
            <a:r>
              <a:rPr lang="fr-CH" sz="1200" dirty="0" err="1"/>
              <a:t>employees</a:t>
            </a:r>
            <a:r>
              <a:rPr lang="fr-CH" sz="1200" dirty="0"/>
              <a:t> in </a:t>
            </a:r>
            <a:r>
              <a:rPr lang="fr-CH" sz="1200" dirty="0" err="1"/>
              <a:t>every</a:t>
            </a:r>
            <a:r>
              <a:rPr lang="fr-CH" sz="1200" dirty="0"/>
              <a:t> </a:t>
            </a:r>
            <a:r>
              <a:rPr lang="fr-CH" sz="1200" dirty="0" err="1"/>
              <a:t>role</a:t>
            </a:r>
            <a:r>
              <a:rPr lang="fr-CH" sz="1200" dirty="0"/>
              <a:t> </a:t>
            </a:r>
            <a:r>
              <a:rPr lang="fr-CH" sz="1200" dirty="0" err="1"/>
              <a:t>across</a:t>
            </a:r>
            <a:r>
              <a:rPr lang="fr-CH" sz="1200" dirty="0"/>
              <a:t> the </a:t>
            </a:r>
            <a:r>
              <a:rPr lang="fr-CH" sz="1200" dirty="0" err="1"/>
              <a:t>entire</a:t>
            </a:r>
            <a:r>
              <a:rPr lang="fr-CH" sz="1200" dirty="0"/>
              <a:t> </a:t>
            </a:r>
            <a:r>
              <a:rPr lang="fr-CH" sz="1200" dirty="0" err="1"/>
              <a:t>company</a:t>
            </a:r>
            <a:r>
              <a:rPr lang="fr-CH" sz="1200" dirty="0"/>
              <a:t> </a:t>
            </a:r>
            <a:r>
              <a:rPr lang="fr-CH" sz="1200" dirty="0" err="1"/>
              <a:t>should</a:t>
            </a:r>
            <a:r>
              <a:rPr lang="fr-CH" sz="1200" dirty="0"/>
              <a:t> </a:t>
            </a:r>
            <a:r>
              <a:rPr lang="fr-CH" sz="1200" dirty="0" err="1"/>
              <a:t>consider</a:t>
            </a:r>
            <a:r>
              <a:rPr lang="fr-CH" sz="1200" dirty="0"/>
              <a:t> </a:t>
            </a:r>
            <a:r>
              <a:rPr lang="fr-CH" sz="1200" dirty="0" err="1"/>
              <a:t>when</a:t>
            </a:r>
            <a:r>
              <a:rPr lang="fr-CH" sz="1200" dirty="0"/>
              <a:t> </a:t>
            </a:r>
            <a:r>
              <a:rPr lang="fr-CH" sz="1200" dirty="0" err="1"/>
              <a:t>making</a:t>
            </a:r>
            <a:r>
              <a:rPr lang="fr-CH" sz="1200" dirty="0"/>
              <a:t> </a:t>
            </a:r>
            <a:r>
              <a:rPr lang="fr-CH" sz="1200" dirty="0" err="1"/>
              <a:t>decisions</a:t>
            </a:r>
            <a:r>
              <a:rPr lang="fr-CH" sz="1200" dirty="0"/>
              <a:t>. </a:t>
            </a:r>
          </a:p>
          <a:p>
            <a:endParaRPr lang="fr-CH" sz="1200" dirty="0"/>
          </a:p>
          <a:p>
            <a:r>
              <a:rPr lang="fr-CH" sz="1200" b="1" dirty="0" err="1"/>
              <a:t>They</a:t>
            </a:r>
            <a:r>
              <a:rPr lang="fr-CH" sz="1200" b="1" dirty="0"/>
              <a:t> </a:t>
            </a:r>
            <a:r>
              <a:rPr lang="fr-CH" sz="1200" b="1" dirty="0" err="1"/>
              <a:t>need</a:t>
            </a:r>
            <a:r>
              <a:rPr lang="fr-CH" sz="1200" b="1" dirty="0"/>
              <a:t> to </a:t>
            </a:r>
            <a:r>
              <a:rPr lang="fr-CH" sz="1200" b="1" dirty="0" err="1"/>
              <a:t>be</a:t>
            </a:r>
            <a:r>
              <a:rPr lang="fr-CH" sz="1200" b="1" dirty="0"/>
              <a:t> </a:t>
            </a:r>
            <a:r>
              <a:rPr lang="fr-CH" sz="1200" b="1" dirty="0" err="1"/>
              <a:t>actionable</a:t>
            </a:r>
            <a:r>
              <a:rPr lang="fr-CH" sz="1200" b="1" dirty="0"/>
              <a:t>, </a:t>
            </a:r>
            <a:r>
              <a:rPr lang="fr-CH" sz="1200" b="1" dirty="0" err="1"/>
              <a:t>easy</a:t>
            </a:r>
            <a:r>
              <a:rPr lang="fr-CH" sz="1200" b="1" dirty="0"/>
              <a:t> to </a:t>
            </a:r>
            <a:r>
              <a:rPr lang="fr-CH" sz="1200" b="1" dirty="0" err="1"/>
              <a:t>understand</a:t>
            </a:r>
            <a:r>
              <a:rPr lang="fr-CH" sz="1200" b="1" dirty="0"/>
              <a:t>, and </a:t>
            </a:r>
            <a:r>
              <a:rPr lang="fr-CH" sz="1200" b="1" dirty="0" err="1"/>
              <a:t>easy</a:t>
            </a:r>
            <a:r>
              <a:rPr lang="fr-CH" sz="1200" b="1" dirty="0"/>
              <a:t> to </a:t>
            </a:r>
            <a:r>
              <a:rPr lang="fr-CH" sz="1200" b="1" dirty="0" err="1"/>
              <a:t>remember</a:t>
            </a:r>
            <a:r>
              <a:rPr lang="fr-CH" sz="1200" b="1" dirty="0"/>
              <a:t>.</a:t>
            </a:r>
          </a:p>
          <a:p>
            <a:endParaRPr lang="fr-CH" sz="1200" dirty="0"/>
          </a:p>
          <a:p>
            <a:endParaRPr lang="en-CH" dirty="0"/>
          </a:p>
        </p:txBody>
      </p:sp>
      <p:sp>
        <p:nvSpPr>
          <p:cNvPr id="4" name="Date Placeholder 3"/>
          <p:cNvSpPr>
            <a:spLocks noGrp="1"/>
          </p:cNvSpPr>
          <p:nvPr>
            <p:ph type="dt" idx="1"/>
          </p:nvPr>
        </p:nvSpPr>
        <p:spPr/>
        <p:txBody>
          <a:bodyPr/>
          <a:lstStyle/>
          <a:p>
            <a:fld id="{D515DEF3-7624-496E-B383-D82A46888C79}"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8</a:t>
            </a:fld>
            <a:endParaRPr lang="de-DE"/>
          </a:p>
        </p:txBody>
      </p:sp>
    </p:spTree>
    <p:extLst>
      <p:ext uri="{BB962C8B-B14F-4D97-AF65-F5344CB8AC3E}">
        <p14:creationId xmlns:p14="http://schemas.microsoft.com/office/powerpoint/2010/main" val="196460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Date Placeholder 3"/>
          <p:cNvSpPr>
            <a:spLocks noGrp="1"/>
          </p:cNvSpPr>
          <p:nvPr>
            <p:ph type="dt" idx="1"/>
          </p:nvPr>
        </p:nvSpPr>
        <p:spPr/>
        <p:txBody>
          <a:bodyPr/>
          <a:lstStyle/>
          <a:p>
            <a:fld id="{62A31A9F-35D1-4620-8CB2-AA22C61A96EE}" type="datetime3">
              <a:rPr lang="de-DE" smtClean="0"/>
              <a:t>31/08/23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9</a:t>
            </a:fld>
            <a:endParaRPr lang="de-DE"/>
          </a:p>
        </p:txBody>
      </p:sp>
    </p:spTree>
    <p:extLst>
      <p:ext uri="{BB962C8B-B14F-4D97-AF65-F5344CB8AC3E}">
        <p14:creationId xmlns:p14="http://schemas.microsoft.com/office/powerpoint/2010/main" val="221856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6F6DC6F8-329F-4717-8A06-E9A2B008A00D}" type="datetime3">
              <a:rPr lang="de-DE" smtClean="0"/>
              <a:t>31/08/23</a:t>
            </a:fld>
            <a:endParaRPr lang="de-DE" dirty="0"/>
          </a:p>
        </p:txBody>
      </p:sp>
      <p:sp>
        <p:nvSpPr>
          <p:cNvPr id="5" name="Slide Number Placeholder 4"/>
          <p:cNvSpPr>
            <a:spLocks noGrp="1"/>
          </p:cNvSpPr>
          <p:nvPr>
            <p:ph type="sldNum" sz="quarter" idx="5"/>
          </p:nvPr>
        </p:nvSpPr>
        <p:spPr/>
        <p:txBody>
          <a:bodyPr/>
          <a:lstStyle/>
          <a:p>
            <a:fld id="{B4300529-36E9-4C2E-8927-4F0D59194125}" type="slidenum">
              <a:rPr lang="de-DE" smtClean="0"/>
              <a:t>15</a:t>
            </a:fld>
            <a:endParaRPr lang="de-DE"/>
          </a:p>
        </p:txBody>
      </p:sp>
      <p:sp>
        <p:nvSpPr>
          <p:cNvPr id="6" name="TextBox 2">
            <a:extLst>
              <a:ext uri="{FF2B5EF4-FFF2-40B4-BE49-F238E27FC236}">
                <a16:creationId xmlns:a16="http://schemas.microsoft.com/office/drawing/2014/main" id="{36567D11-8DDC-4EA8-9360-ECD8DF672FAD}"/>
              </a:ext>
            </a:extLst>
          </p:cNvPr>
          <p:cNvSpPr txBox="1"/>
          <p:nvPr/>
        </p:nvSpPr>
        <p:spPr>
          <a:xfrm>
            <a:off x="447863" y="4570933"/>
            <a:ext cx="2487585" cy="2446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Pay a fair wage  </a:t>
            </a:r>
          </a:p>
        </p:txBody>
      </p:sp>
      <p:sp>
        <p:nvSpPr>
          <p:cNvPr id="7" name="TextBox 3">
            <a:extLst>
              <a:ext uri="{FF2B5EF4-FFF2-40B4-BE49-F238E27FC236}">
                <a16:creationId xmlns:a16="http://schemas.microsoft.com/office/drawing/2014/main" id="{55D98A40-D9C6-4243-B82D-CE9CB4FD1749}"/>
              </a:ext>
            </a:extLst>
          </p:cNvPr>
          <p:cNvSpPr txBox="1"/>
          <p:nvPr/>
        </p:nvSpPr>
        <p:spPr>
          <a:xfrm>
            <a:off x="2256482" y="4512716"/>
            <a:ext cx="1799581" cy="3970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Allow your team to plan their life </a:t>
            </a:r>
          </a:p>
        </p:txBody>
      </p:sp>
      <p:sp>
        <p:nvSpPr>
          <p:cNvPr id="8" name="TextBox 5">
            <a:extLst>
              <a:ext uri="{FF2B5EF4-FFF2-40B4-BE49-F238E27FC236}">
                <a16:creationId xmlns:a16="http://schemas.microsoft.com/office/drawing/2014/main" id="{4D196D58-5FE0-4FD5-BDA4-1A244A2A538F}"/>
              </a:ext>
            </a:extLst>
          </p:cNvPr>
          <p:cNvSpPr txBox="1"/>
          <p:nvPr/>
        </p:nvSpPr>
        <p:spPr>
          <a:xfrm>
            <a:off x="4479782" y="4513782"/>
            <a:ext cx="1549226" cy="3970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Create a safe space to recharge </a:t>
            </a:r>
            <a:endParaRPr lang="en-US" sz="1100" dirty="0">
              <a:solidFill>
                <a:schemeClr val="tx2"/>
              </a:solidFill>
              <a:latin typeface="Mark Pro" panose="020B0504020201010104" pitchFamily="34" charset="0"/>
            </a:endParaRPr>
          </a:p>
        </p:txBody>
      </p:sp>
      <p:sp>
        <p:nvSpPr>
          <p:cNvPr id="9" name="TextBox 9">
            <a:extLst>
              <a:ext uri="{FF2B5EF4-FFF2-40B4-BE49-F238E27FC236}">
                <a16:creationId xmlns:a16="http://schemas.microsoft.com/office/drawing/2014/main" id="{024F7ADA-FA97-4987-A7E4-30EE29DE5A5E}"/>
              </a:ext>
            </a:extLst>
          </p:cNvPr>
          <p:cNvSpPr txBox="1"/>
          <p:nvPr/>
        </p:nvSpPr>
        <p:spPr>
          <a:xfrm>
            <a:off x="112529" y="4467144"/>
            <a:ext cx="642107"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1</a:t>
            </a:r>
            <a:endParaRPr lang="en-CH" sz="1300" b="1" dirty="0" err="1">
              <a:solidFill>
                <a:srgbClr val="D31F15"/>
              </a:solidFill>
              <a:latin typeface="Mark Pro" panose="020B0504020201010104" pitchFamily="34" charset="0"/>
            </a:endParaRPr>
          </a:p>
        </p:txBody>
      </p:sp>
      <p:sp>
        <p:nvSpPr>
          <p:cNvPr id="10" name="TextBox 11">
            <a:extLst>
              <a:ext uri="{FF2B5EF4-FFF2-40B4-BE49-F238E27FC236}">
                <a16:creationId xmlns:a16="http://schemas.microsoft.com/office/drawing/2014/main" id="{54F9B9FC-33B2-4C38-9DE5-EC52D90ED77A}"/>
              </a:ext>
            </a:extLst>
          </p:cNvPr>
          <p:cNvSpPr txBox="1"/>
          <p:nvPr/>
        </p:nvSpPr>
        <p:spPr>
          <a:xfrm>
            <a:off x="1858955" y="4408927"/>
            <a:ext cx="773803"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2</a:t>
            </a:r>
            <a:endParaRPr lang="en-CH" sz="1300" b="1" dirty="0" err="1">
              <a:solidFill>
                <a:srgbClr val="D31F15"/>
              </a:solidFill>
              <a:latin typeface="Mark Pro" panose="020B0504020201010104" pitchFamily="34" charset="0"/>
            </a:endParaRPr>
          </a:p>
        </p:txBody>
      </p:sp>
      <p:sp>
        <p:nvSpPr>
          <p:cNvPr id="11" name="TextBox 12">
            <a:extLst>
              <a:ext uri="{FF2B5EF4-FFF2-40B4-BE49-F238E27FC236}">
                <a16:creationId xmlns:a16="http://schemas.microsoft.com/office/drawing/2014/main" id="{FC6590BB-7E00-4C1E-81B5-5D1D027A7FDB}"/>
              </a:ext>
            </a:extLst>
          </p:cNvPr>
          <p:cNvSpPr txBox="1"/>
          <p:nvPr/>
        </p:nvSpPr>
        <p:spPr>
          <a:xfrm>
            <a:off x="4076375" y="4412242"/>
            <a:ext cx="811705"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3</a:t>
            </a:r>
            <a:endParaRPr lang="en-CH" sz="1300" b="1" dirty="0" err="1">
              <a:solidFill>
                <a:srgbClr val="D31F15"/>
              </a:solidFill>
              <a:latin typeface="Mark Pro" panose="020B0504020201010104" pitchFamily="34" charset="0"/>
            </a:endParaRPr>
          </a:p>
        </p:txBody>
      </p:sp>
      <p:sp>
        <p:nvSpPr>
          <p:cNvPr id="12" name="Rectangle 11">
            <a:extLst>
              <a:ext uri="{FF2B5EF4-FFF2-40B4-BE49-F238E27FC236}">
                <a16:creationId xmlns:a16="http://schemas.microsoft.com/office/drawing/2014/main" id="{EF5DA9B9-1126-4B3C-9BFA-45BFB0EDBBDF}"/>
              </a:ext>
            </a:extLst>
          </p:cNvPr>
          <p:cNvSpPr/>
          <p:nvPr/>
        </p:nvSpPr>
        <p:spPr>
          <a:xfrm>
            <a:off x="447863" y="4931293"/>
            <a:ext cx="1426657" cy="489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100" spc="-5" dirty="0">
                <a:solidFill>
                  <a:schemeClr val="tx1"/>
                </a:solidFill>
                <a:latin typeface="Mark Pro"/>
                <a:cs typeface="Mark Pro"/>
              </a:rPr>
              <a:t>Pay fairly, according to your local market conditions</a:t>
            </a:r>
            <a:endParaRPr lang="en-US" sz="1100" dirty="0">
              <a:solidFill>
                <a:schemeClr val="tx1"/>
              </a:solidFill>
              <a:latin typeface="Mark Pro"/>
              <a:cs typeface="Mark Pro"/>
            </a:endParaRPr>
          </a:p>
        </p:txBody>
      </p:sp>
      <p:sp>
        <p:nvSpPr>
          <p:cNvPr id="13" name="Rectangle 12">
            <a:extLst>
              <a:ext uri="{FF2B5EF4-FFF2-40B4-BE49-F238E27FC236}">
                <a16:creationId xmlns:a16="http://schemas.microsoft.com/office/drawing/2014/main" id="{B7F97C80-EE9C-4D41-B3E0-282F4CC4AAF9}"/>
              </a:ext>
            </a:extLst>
          </p:cNvPr>
          <p:cNvSpPr/>
          <p:nvPr/>
        </p:nvSpPr>
        <p:spPr>
          <a:xfrm>
            <a:off x="2096462" y="4930226"/>
            <a:ext cx="2113414" cy="177834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3516" marR="5081" indent="-171450">
              <a:spcBef>
                <a:spcPts val="125"/>
              </a:spcBef>
              <a:spcAft>
                <a:spcPts val="300"/>
              </a:spcAft>
              <a:buFont typeface="Arial" panose="020B0604020202020204" pitchFamily="34" charset="0"/>
              <a:buChar char="•"/>
              <a:tabLst>
                <a:tab pos="297849" algn="l"/>
                <a:tab pos="298484" algn="l"/>
              </a:tabLst>
            </a:pPr>
            <a:r>
              <a:rPr lang="en-US" sz="1100" spc="-5" dirty="0">
                <a:solidFill>
                  <a:schemeClr val="tx1"/>
                </a:solidFill>
                <a:latin typeface="Mark Pro"/>
                <a:cs typeface="Mark Pro"/>
              </a:rPr>
              <a:t>Provide a 28-day rolling roster with confirmed start/end times</a:t>
            </a:r>
          </a:p>
          <a:p>
            <a:pPr marL="183516" marR="5081" indent="-171450">
              <a:spcBef>
                <a:spcPts val="125"/>
              </a:spcBef>
              <a:spcAft>
                <a:spcPts val="300"/>
              </a:spcAft>
              <a:buFont typeface="Arial" panose="020B0604020202020204" pitchFamily="34" charset="0"/>
              <a:buChar char="•"/>
              <a:tabLst>
                <a:tab pos="297849" algn="l"/>
                <a:tab pos="298484" algn="l"/>
              </a:tabLst>
            </a:pPr>
            <a:r>
              <a:rPr lang="en-US" sz="1100" spc="-5" dirty="0">
                <a:solidFill>
                  <a:schemeClr val="tx1"/>
                </a:solidFill>
                <a:latin typeface="Mark Pro"/>
                <a:cs typeface="Mark Pro"/>
              </a:rPr>
              <a:t>We will minimize “last minute roster changes”</a:t>
            </a:r>
          </a:p>
          <a:p>
            <a:pPr marL="183516" marR="5081" indent="-171450">
              <a:spcBef>
                <a:spcPts val="125"/>
              </a:spcBef>
              <a:buFont typeface="Arial" panose="020B0604020202020204" pitchFamily="34" charset="0"/>
              <a:buChar char="•"/>
              <a:tabLst>
                <a:tab pos="297849" algn="l"/>
                <a:tab pos="298484" algn="l"/>
              </a:tabLst>
            </a:pPr>
            <a:r>
              <a:rPr lang="en-US" sz="1100" spc="-5" dirty="0">
                <a:solidFill>
                  <a:schemeClr val="tx1"/>
                </a:solidFill>
                <a:latin typeface="Mark Pro"/>
                <a:cs typeface="Mark Pro"/>
              </a:rPr>
              <a:t>We will tell you if you can take your holidays within 7 days of receiving your request</a:t>
            </a:r>
            <a:endParaRPr lang="en-US" sz="1100" dirty="0">
              <a:solidFill>
                <a:schemeClr val="tx1"/>
              </a:solidFill>
              <a:latin typeface="Mark Pro"/>
              <a:cs typeface="Mark Pro"/>
            </a:endParaRPr>
          </a:p>
        </p:txBody>
      </p:sp>
      <p:sp>
        <p:nvSpPr>
          <p:cNvPr id="14" name="Rectangle 13">
            <a:extLst>
              <a:ext uri="{FF2B5EF4-FFF2-40B4-BE49-F238E27FC236}">
                <a16:creationId xmlns:a16="http://schemas.microsoft.com/office/drawing/2014/main" id="{7AE3F472-B92D-46EC-AE77-9C21621573FE}"/>
              </a:ext>
            </a:extLst>
          </p:cNvPr>
          <p:cNvSpPr/>
          <p:nvPr/>
        </p:nvSpPr>
        <p:spPr>
          <a:xfrm>
            <a:off x="4431973" y="4978692"/>
            <a:ext cx="1767501" cy="5355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100" spc="-5" dirty="0">
                <a:solidFill>
                  <a:schemeClr val="tx1"/>
                </a:solidFill>
                <a:latin typeface="Mark Pro"/>
                <a:cs typeface="Mark Pro"/>
              </a:rPr>
              <a:t>We will create an environment where you can re-energize on rest breaks by offering appropriate amenities</a:t>
            </a:r>
            <a:endParaRPr lang="en-US" sz="1100" dirty="0">
              <a:solidFill>
                <a:schemeClr val="tx1"/>
              </a:solidFill>
              <a:latin typeface="Mark Pro"/>
              <a:cs typeface="Mark Pro"/>
            </a:endParaRPr>
          </a:p>
        </p:txBody>
      </p:sp>
      <p:sp>
        <p:nvSpPr>
          <p:cNvPr id="23" name="TextBox 2">
            <a:extLst>
              <a:ext uri="{FF2B5EF4-FFF2-40B4-BE49-F238E27FC236}">
                <a16:creationId xmlns:a16="http://schemas.microsoft.com/office/drawing/2014/main" id="{B6CDF2C3-C495-4861-A23F-11B92E315D4A}"/>
              </a:ext>
            </a:extLst>
          </p:cNvPr>
          <p:cNvSpPr txBox="1"/>
          <p:nvPr/>
        </p:nvSpPr>
        <p:spPr>
          <a:xfrm>
            <a:off x="436533" y="6819691"/>
            <a:ext cx="1437988" cy="54938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Give people reasons to be proud of their job</a:t>
            </a:r>
          </a:p>
        </p:txBody>
      </p:sp>
      <p:sp>
        <p:nvSpPr>
          <p:cNvPr id="24" name="TextBox 3">
            <a:extLst>
              <a:ext uri="{FF2B5EF4-FFF2-40B4-BE49-F238E27FC236}">
                <a16:creationId xmlns:a16="http://schemas.microsoft.com/office/drawing/2014/main" id="{DC48BF95-4C19-4323-96BA-7ABA573ACB6B}"/>
              </a:ext>
            </a:extLst>
          </p:cNvPr>
          <p:cNvSpPr txBox="1"/>
          <p:nvPr/>
        </p:nvSpPr>
        <p:spPr>
          <a:xfrm>
            <a:off x="2251712" y="6888271"/>
            <a:ext cx="2397432" cy="3970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Ensure competence &amp; confidence</a:t>
            </a:r>
          </a:p>
        </p:txBody>
      </p:sp>
      <p:sp>
        <p:nvSpPr>
          <p:cNvPr id="25" name="TextBox 5">
            <a:extLst>
              <a:ext uri="{FF2B5EF4-FFF2-40B4-BE49-F238E27FC236}">
                <a16:creationId xmlns:a16="http://schemas.microsoft.com/office/drawing/2014/main" id="{62C38E98-BAC0-4A8E-84A8-3B5E82CB58B6}"/>
              </a:ext>
            </a:extLst>
          </p:cNvPr>
          <p:cNvSpPr txBox="1"/>
          <p:nvPr/>
        </p:nvSpPr>
        <p:spPr>
          <a:xfrm>
            <a:off x="4493453" y="6968281"/>
            <a:ext cx="2397431" cy="2446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Share the workload</a:t>
            </a:r>
            <a:endParaRPr lang="en-US" sz="1100" dirty="0">
              <a:solidFill>
                <a:schemeClr val="tx2"/>
              </a:solidFill>
              <a:latin typeface="Mark Pro" panose="020B0504020201010104" pitchFamily="34" charset="0"/>
            </a:endParaRPr>
          </a:p>
        </p:txBody>
      </p:sp>
      <p:sp>
        <p:nvSpPr>
          <p:cNvPr id="26" name="TextBox 9">
            <a:extLst>
              <a:ext uri="{FF2B5EF4-FFF2-40B4-BE49-F238E27FC236}">
                <a16:creationId xmlns:a16="http://schemas.microsoft.com/office/drawing/2014/main" id="{E1DCDAB6-B465-4033-A289-A33AF0AF527B}"/>
              </a:ext>
            </a:extLst>
          </p:cNvPr>
          <p:cNvSpPr txBox="1"/>
          <p:nvPr/>
        </p:nvSpPr>
        <p:spPr>
          <a:xfrm>
            <a:off x="112529" y="6715902"/>
            <a:ext cx="642107"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4</a:t>
            </a:r>
            <a:endParaRPr lang="en-CH" sz="1300" b="1" dirty="0" err="1">
              <a:solidFill>
                <a:srgbClr val="D31F15"/>
              </a:solidFill>
              <a:latin typeface="Mark Pro" panose="020B0504020201010104" pitchFamily="34" charset="0"/>
            </a:endParaRPr>
          </a:p>
        </p:txBody>
      </p:sp>
      <p:sp>
        <p:nvSpPr>
          <p:cNvPr id="27" name="TextBox 11">
            <a:extLst>
              <a:ext uri="{FF2B5EF4-FFF2-40B4-BE49-F238E27FC236}">
                <a16:creationId xmlns:a16="http://schemas.microsoft.com/office/drawing/2014/main" id="{0853C27F-A12D-4F9F-8AF0-1A9D6A4AE39C}"/>
              </a:ext>
            </a:extLst>
          </p:cNvPr>
          <p:cNvSpPr txBox="1"/>
          <p:nvPr/>
        </p:nvSpPr>
        <p:spPr>
          <a:xfrm>
            <a:off x="1865615" y="6784482"/>
            <a:ext cx="773803"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5</a:t>
            </a:r>
            <a:endParaRPr lang="en-CH" sz="1300" b="1" dirty="0" err="1">
              <a:solidFill>
                <a:srgbClr val="D31F15"/>
              </a:solidFill>
              <a:latin typeface="Mark Pro" panose="020B0504020201010104" pitchFamily="34" charset="0"/>
            </a:endParaRPr>
          </a:p>
        </p:txBody>
      </p:sp>
      <p:sp>
        <p:nvSpPr>
          <p:cNvPr id="28" name="TextBox 12">
            <a:extLst>
              <a:ext uri="{FF2B5EF4-FFF2-40B4-BE49-F238E27FC236}">
                <a16:creationId xmlns:a16="http://schemas.microsoft.com/office/drawing/2014/main" id="{E6479341-724C-4B91-B1AB-3F7507C8EB8C}"/>
              </a:ext>
            </a:extLst>
          </p:cNvPr>
          <p:cNvSpPr txBox="1"/>
          <p:nvPr/>
        </p:nvSpPr>
        <p:spPr>
          <a:xfrm>
            <a:off x="4054353" y="6864492"/>
            <a:ext cx="811705"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6</a:t>
            </a:r>
            <a:endParaRPr lang="en-CH" sz="1300" b="1" dirty="0" err="1">
              <a:solidFill>
                <a:srgbClr val="D31F15"/>
              </a:solidFill>
              <a:latin typeface="Mark Pro" panose="020B0504020201010104" pitchFamily="34" charset="0"/>
            </a:endParaRPr>
          </a:p>
        </p:txBody>
      </p:sp>
      <p:sp>
        <p:nvSpPr>
          <p:cNvPr id="29" name="Rectangle 28">
            <a:extLst>
              <a:ext uri="{FF2B5EF4-FFF2-40B4-BE49-F238E27FC236}">
                <a16:creationId xmlns:a16="http://schemas.microsoft.com/office/drawing/2014/main" id="{646129CD-FDE8-405A-9345-7932AD39AFB9}"/>
              </a:ext>
            </a:extLst>
          </p:cNvPr>
          <p:cNvSpPr/>
          <p:nvPr/>
        </p:nvSpPr>
        <p:spPr>
          <a:xfrm>
            <a:off x="436533" y="7434413"/>
            <a:ext cx="1666687" cy="489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200" spc="-5" dirty="0">
                <a:solidFill>
                  <a:schemeClr val="tx1"/>
                </a:solidFill>
                <a:latin typeface="Mark Pro"/>
                <a:cs typeface="Mark Pro"/>
              </a:rPr>
              <a:t>We will give you a uniform that keeps you safe and makes you look smart, so you feel proud to wear the Swissport badge</a:t>
            </a:r>
            <a:endParaRPr lang="en-US" sz="1200" dirty="0">
              <a:solidFill>
                <a:schemeClr val="tx1"/>
              </a:solidFill>
              <a:latin typeface="Mark Pro"/>
              <a:cs typeface="Mark Pro"/>
            </a:endParaRPr>
          </a:p>
        </p:txBody>
      </p:sp>
      <p:sp>
        <p:nvSpPr>
          <p:cNvPr id="30" name="Rectangle 29">
            <a:extLst>
              <a:ext uri="{FF2B5EF4-FFF2-40B4-BE49-F238E27FC236}">
                <a16:creationId xmlns:a16="http://schemas.microsoft.com/office/drawing/2014/main" id="{26ED125D-DA0B-48AE-864D-9F5B385C9F58}"/>
              </a:ext>
            </a:extLst>
          </p:cNvPr>
          <p:cNvSpPr/>
          <p:nvPr/>
        </p:nvSpPr>
        <p:spPr>
          <a:xfrm>
            <a:off x="2256482" y="7434412"/>
            <a:ext cx="1953394" cy="12854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200" dirty="0">
                <a:solidFill>
                  <a:schemeClr val="tx1"/>
                </a:solidFill>
                <a:latin typeface="Mark Pro"/>
                <a:cs typeface="Mark Pro"/>
              </a:rPr>
              <a:t>We will ensure everyone has the right skills training and the right badge to do their job and help you do yours</a:t>
            </a:r>
          </a:p>
        </p:txBody>
      </p:sp>
      <p:sp>
        <p:nvSpPr>
          <p:cNvPr id="31" name="Rectangle 30">
            <a:extLst>
              <a:ext uri="{FF2B5EF4-FFF2-40B4-BE49-F238E27FC236}">
                <a16:creationId xmlns:a16="http://schemas.microsoft.com/office/drawing/2014/main" id="{C9C559CA-0FD8-4A95-907E-50ECDFA7C54C}"/>
              </a:ext>
            </a:extLst>
          </p:cNvPr>
          <p:cNvSpPr/>
          <p:nvPr/>
        </p:nvSpPr>
        <p:spPr>
          <a:xfrm>
            <a:off x="4479782" y="7443736"/>
            <a:ext cx="1941685" cy="5355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200" spc="-5" dirty="0">
                <a:solidFill>
                  <a:schemeClr val="tx1"/>
                </a:solidFill>
                <a:latin typeface="Mark Pro"/>
                <a:cs typeface="Mark Pro"/>
              </a:rPr>
              <a:t>We will ensure we have the right number of people in the right place at the right time, so we share the work</a:t>
            </a:r>
            <a:endParaRPr lang="en-US" sz="1200" dirty="0">
              <a:solidFill>
                <a:schemeClr val="tx1"/>
              </a:solidFill>
              <a:latin typeface="Mark Pro"/>
              <a:cs typeface="Mark Pro"/>
            </a:endParaRPr>
          </a:p>
        </p:txBody>
      </p:sp>
    </p:spTree>
    <p:extLst>
      <p:ext uri="{BB962C8B-B14F-4D97-AF65-F5344CB8AC3E}">
        <p14:creationId xmlns:p14="http://schemas.microsoft.com/office/powerpoint/2010/main" val="24939508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2.bin"/><Relationship Id="rId9"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image" Target="../media/image1.emf"/><Relationship Id="rId10" Type="http://schemas.openxmlformats.org/officeDocument/2006/relationships/image" Target="../media/image6.svg"/><Relationship Id="rId4" Type="http://schemas.openxmlformats.org/officeDocument/2006/relationships/oleObject" Target="../embeddings/oleObject11.bin"/><Relationship Id="rId9"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12.bin"/><Relationship Id="rId9"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3.bin"/><Relationship Id="rId9"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6.bin"/><Relationship Id="rId9"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oleObject" Target="../embeddings/oleObject8.bin"/><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image" Target="../media/image1.emf"/><Relationship Id="rId10" Type="http://schemas.openxmlformats.org/officeDocument/2006/relationships/image" Target="../media/image6.svg"/><Relationship Id="rId4" Type="http://schemas.openxmlformats.org/officeDocument/2006/relationships/oleObject" Target="../embeddings/oleObject9.bin"/><Relationship Id="rId9"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2567866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3" name="Inhaltsplatzhalter 2"/>
          <p:cNvSpPr>
            <a:spLocks noGrp="1"/>
          </p:cNvSpPr>
          <p:nvPr>
            <p:ph idx="1" hasCustomPrompt="1"/>
          </p:nvPr>
        </p:nvSpPr>
        <p:spPr/>
        <p:txBody>
          <a:bodyPr/>
          <a:lstStyle>
            <a:lvl2pPr>
              <a:defRPr/>
            </a:lvl2pPr>
            <a:lvl3pPr marL="450850" indent="-174625">
              <a:spcBef>
                <a:spcPts val="200"/>
              </a:spcBef>
              <a:buFont typeface="Wingdings" panose="05000000000000000000" pitchFamily="2" charset="2"/>
              <a:buChar char="§"/>
              <a:defRPr/>
            </a:lvl3pPr>
            <a:lvl4pPr marL="715963" indent="-182563">
              <a:spcBef>
                <a:spcPts val="0"/>
              </a:spcBef>
              <a:buFont typeface="Wingdings" panose="05000000000000000000" pitchFamily="2" charset="2"/>
              <a:buChar char="§"/>
              <a:defRPr sz="1200"/>
            </a:lvl4pPr>
            <a:lvl5pPr marL="982663" indent="-180975">
              <a:spcBef>
                <a:spcPts val="0"/>
              </a:spcBef>
              <a:tabLst>
                <a:tab pos="1077913" algn="l"/>
              </a:tabLst>
              <a:defRPr sz="1200"/>
            </a:lvl5pPr>
          </a:lstStyle>
          <a:p>
            <a:pPr lvl="0"/>
            <a:r>
              <a:rPr lang="en-US" noProof="0" err="1"/>
              <a:t>Textmasterformat</a:t>
            </a:r>
            <a:r>
              <a:rPr lang="en-US" noProof="0"/>
              <a:t> </a:t>
            </a:r>
            <a:r>
              <a:rPr lang="en-US" noProof="0" err="1"/>
              <a:t>bearbeiten</a:t>
            </a:r>
            <a:endParaRPr lang="en-US" noProof="0"/>
          </a:p>
          <a:p>
            <a:pPr lvl="1"/>
            <a:r>
              <a:rPr lang="en-US" noProof="0" err="1"/>
              <a:t>Erste</a:t>
            </a:r>
            <a:r>
              <a:rPr lang="en-US" noProof="0"/>
              <a:t> Ebene </a:t>
            </a:r>
            <a:r>
              <a:rPr lang="en-US" noProof="0" err="1"/>
              <a:t>mit</a:t>
            </a:r>
            <a:r>
              <a:rPr lang="en-US" noProof="0"/>
              <a:t> Bullets</a:t>
            </a:r>
          </a:p>
          <a:p>
            <a:pPr lvl="2"/>
            <a:r>
              <a:rPr lang="en-US" noProof="0" err="1"/>
              <a:t>Zweite</a:t>
            </a:r>
            <a:r>
              <a:rPr lang="en-US" noProof="0"/>
              <a:t> Ebene</a:t>
            </a:r>
          </a:p>
          <a:p>
            <a:pPr lvl="3"/>
            <a:r>
              <a:rPr lang="en-US" noProof="0" err="1"/>
              <a:t>Dritte</a:t>
            </a:r>
            <a:r>
              <a:rPr lang="en-US" noProof="0"/>
              <a:t> Ebene</a:t>
            </a:r>
          </a:p>
          <a:p>
            <a:pPr lvl="4"/>
            <a:r>
              <a:rPr lang="en-US" noProof="0" err="1"/>
              <a:t>Vierte</a:t>
            </a:r>
            <a:r>
              <a:rPr lang="en-US" noProof="0"/>
              <a:t> Ebene</a:t>
            </a:r>
          </a:p>
        </p:txBody>
      </p:sp>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sp>
        <p:nvSpPr>
          <p:cNvPr id="4" name="Datumsplatzhalter 3"/>
          <p:cNvSpPr>
            <a:spLocks noGrp="1"/>
          </p:cNvSpPr>
          <p:nvPr>
            <p:ph type="dt" sz="half" idx="10"/>
          </p:nvPr>
        </p:nvSpPr>
        <p:spPr/>
        <p:txBody>
          <a:bodyPr/>
          <a:lstStyle/>
          <a:p>
            <a:r>
              <a:rPr lang="en-CH" noProof="0"/>
              <a:t>25/07/2023</a:t>
            </a:r>
            <a:endParaRPr lang="en-US" noProof="0"/>
          </a:p>
        </p:txBody>
      </p:sp>
      <p:sp>
        <p:nvSpPr>
          <p:cNvPr id="5" name="Fußzeilenplatzhalter 4"/>
          <p:cNvSpPr>
            <a:spLocks noGrp="1"/>
          </p:cNvSpPr>
          <p:nvPr>
            <p:ph type="ftr" sz="quarter" idx="11"/>
          </p:nvPr>
        </p:nvSpPr>
        <p:spPr/>
        <p:txBody>
          <a:bodyPr/>
          <a:lstStyle/>
          <a:p>
            <a:r>
              <a:rPr lang="en-US" noProof="0"/>
              <a:t>Group Communications</a:t>
            </a:r>
          </a:p>
        </p:txBody>
      </p:sp>
      <p:sp>
        <p:nvSpPr>
          <p:cNvPr id="6" name="Foliennummernplatzhalter 5"/>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
        <p:nvSpPr>
          <p:cNvPr id="9" name="Titel 8">
            <a:extLst>
              <a:ext uri="{FF2B5EF4-FFF2-40B4-BE49-F238E27FC236}">
                <a16:creationId xmlns:a16="http://schemas.microsoft.com/office/drawing/2014/main" id="{4FCF2C3D-9AEA-47D0-B2A6-0FDEF3605036}"/>
              </a:ext>
            </a:extLst>
          </p:cNvPr>
          <p:cNvSpPr>
            <a:spLocks noGrp="1"/>
          </p:cNvSpPr>
          <p:nvPr>
            <p:ph type="title"/>
          </p:nvPr>
        </p:nvSpPr>
        <p:spPr/>
        <p:txBody>
          <a:bodyPr/>
          <a:lstStyle/>
          <a:p>
            <a:r>
              <a:rPr lang="en-US"/>
              <a:t>Click to edit Master title style</a:t>
            </a:r>
            <a:endParaRPr lang="de-DE"/>
          </a:p>
        </p:txBody>
      </p:sp>
      <p:grpSp>
        <p:nvGrpSpPr>
          <p:cNvPr id="2" name="Gruppieren 1">
            <a:extLst>
              <a:ext uri="{FF2B5EF4-FFF2-40B4-BE49-F238E27FC236}">
                <a16:creationId xmlns:a16="http://schemas.microsoft.com/office/drawing/2014/main" id="{5426A904-3993-12CB-CC61-C66B76780049}"/>
              </a:ext>
            </a:extLst>
          </p:cNvPr>
          <p:cNvGrpSpPr/>
          <p:nvPr userDrawn="1"/>
        </p:nvGrpSpPr>
        <p:grpSpPr>
          <a:xfrm>
            <a:off x="4572000" y="4775139"/>
            <a:ext cx="854615" cy="156136"/>
            <a:chOff x="2971179" y="4732212"/>
            <a:chExt cx="854615" cy="156136"/>
          </a:xfrm>
        </p:grpSpPr>
        <p:pic>
          <p:nvPicPr>
            <p:cNvPr id="11" name="Grafik 10">
              <a:extLst>
                <a:ext uri="{FF2B5EF4-FFF2-40B4-BE49-F238E27FC236}">
                  <a16:creationId xmlns:a16="http://schemas.microsoft.com/office/drawing/2014/main" id="{F8CAF6ED-F2D3-434E-DF93-F6B8F7B049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179" y="4732212"/>
              <a:ext cx="156136" cy="156136"/>
            </a:xfrm>
            <a:prstGeom prst="rect">
              <a:avLst/>
            </a:prstGeom>
          </p:spPr>
        </p:pic>
        <p:sp>
          <p:nvSpPr>
            <p:cNvPr id="12" name="Textfeld 11">
              <a:extLst>
                <a:ext uri="{FF2B5EF4-FFF2-40B4-BE49-F238E27FC236}">
                  <a16:creationId xmlns:a16="http://schemas.microsoft.com/office/drawing/2014/main" id="{80A94D31-DE9F-CC4B-9662-C25C16DAE658}"/>
                </a:ext>
              </a:extLst>
            </p:cNvPr>
            <p:cNvSpPr txBox="1"/>
            <p:nvPr/>
          </p:nvSpPr>
          <p:spPr>
            <a:xfrm>
              <a:off x="3186195" y="4748725"/>
              <a:ext cx="639599" cy="107722"/>
            </a:xfrm>
            <a:prstGeom prst="rect">
              <a:avLst/>
            </a:prstGeom>
            <a:noFill/>
          </p:spPr>
          <p:txBody>
            <a:bodyPr wrap="none" lIns="0" tIns="0" rIns="0" bIns="0" rtlCol="0">
              <a:spAutoFit/>
            </a:bodyPr>
            <a:lstStyle/>
            <a:p>
              <a:r>
                <a:rPr lang="en-US" sz="700" noProof="0" dirty="0">
                  <a:latin typeface="Mark Pro" panose="020B0504020201010104" pitchFamily="34" charset="77"/>
                </a:rPr>
                <a:t>Show you care</a:t>
              </a:r>
              <a:endParaRPr lang="de-DE" sz="700" dirty="0" err="1"/>
            </a:p>
          </p:txBody>
        </p:sp>
      </p:grpSp>
      <p:grpSp>
        <p:nvGrpSpPr>
          <p:cNvPr id="13" name="Gruppieren 12">
            <a:extLst>
              <a:ext uri="{FF2B5EF4-FFF2-40B4-BE49-F238E27FC236}">
                <a16:creationId xmlns:a16="http://schemas.microsoft.com/office/drawing/2014/main" id="{0DE4EFDF-2567-FAD4-6D2A-2327BCA25839}"/>
              </a:ext>
            </a:extLst>
          </p:cNvPr>
          <p:cNvGrpSpPr/>
          <p:nvPr userDrawn="1"/>
        </p:nvGrpSpPr>
        <p:grpSpPr>
          <a:xfrm>
            <a:off x="5719487" y="4775139"/>
            <a:ext cx="1037501" cy="156136"/>
            <a:chOff x="4284057" y="4732212"/>
            <a:chExt cx="1037501" cy="156136"/>
          </a:xfrm>
        </p:grpSpPr>
        <p:pic>
          <p:nvPicPr>
            <p:cNvPr id="14" name="Grafik 13">
              <a:extLst>
                <a:ext uri="{FF2B5EF4-FFF2-40B4-BE49-F238E27FC236}">
                  <a16:creationId xmlns:a16="http://schemas.microsoft.com/office/drawing/2014/main" id="{D0432716-F3FA-0C63-7C8B-F5208580D2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057" y="4732212"/>
              <a:ext cx="156136" cy="156136"/>
            </a:xfrm>
            <a:prstGeom prst="rect">
              <a:avLst/>
            </a:prstGeom>
          </p:spPr>
        </p:pic>
        <p:sp>
          <p:nvSpPr>
            <p:cNvPr id="15" name="Textfeld 14">
              <a:extLst>
                <a:ext uri="{FF2B5EF4-FFF2-40B4-BE49-F238E27FC236}">
                  <a16:creationId xmlns:a16="http://schemas.microsoft.com/office/drawing/2014/main" id="{AAAE463E-4388-DEB1-6F10-5EEB3010A770}"/>
                </a:ext>
              </a:extLst>
            </p:cNvPr>
            <p:cNvSpPr txBox="1"/>
            <p:nvPr/>
          </p:nvSpPr>
          <p:spPr>
            <a:xfrm>
              <a:off x="4496011" y="4748725"/>
              <a:ext cx="825547" cy="107722"/>
            </a:xfrm>
            <a:prstGeom prst="rect">
              <a:avLst/>
            </a:prstGeom>
            <a:noFill/>
          </p:spPr>
          <p:txBody>
            <a:bodyPr wrap="none" lIns="0" tIns="0" rIns="0" bIns="0" rtlCol="0">
              <a:spAutoFit/>
            </a:bodyPr>
            <a:lstStyle/>
            <a:p>
              <a:r>
                <a:rPr lang="en-US" sz="700" noProof="0" dirty="0">
                  <a:latin typeface="Mark Pro" panose="020B0504020201010104" pitchFamily="34" charset="77"/>
                </a:rPr>
                <a:t>Do the right things</a:t>
              </a:r>
              <a:endParaRPr lang="de-DE" sz="700" dirty="0" err="1"/>
            </a:p>
          </p:txBody>
        </p:sp>
      </p:grpSp>
      <p:grpSp>
        <p:nvGrpSpPr>
          <p:cNvPr id="16" name="Gruppieren 15">
            <a:extLst>
              <a:ext uri="{FF2B5EF4-FFF2-40B4-BE49-F238E27FC236}">
                <a16:creationId xmlns:a16="http://schemas.microsoft.com/office/drawing/2014/main" id="{3A278AC4-4C2E-9699-2F9B-5C27C61A2CA7}"/>
              </a:ext>
            </a:extLst>
          </p:cNvPr>
          <p:cNvGrpSpPr/>
          <p:nvPr userDrawn="1"/>
        </p:nvGrpSpPr>
        <p:grpSpPr>
          <a:xfrm>
            <a:off x="7047536" y="4775139"/>
            <a:ext cx="853011" cy="156136"/>
            <a:chOff x="5843733" y="4732212"/>
            <a:chExt cx="853011" cy="156136"/>
          </a:xfrm>
        </p:grpSpPr>
        <p:pic>
          <p:nvPicPr>
            <p:cNvPr id="17" name="Grafik 16">
              <a:extLst>
                <a:ext uri="{FF2B5EF4-FFF2-40B4-BE49-F238E27FC236}">
                  <a16:creationId xmlns:a16="http://schemas.microsoft.com/office/drawing/2014/main" id="{F05D91C2-7146-1320-7883-784CA0329B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3733" y="4732212"/>
              <a:ext cx="156136" cy="156136"/>
            </a:xfrm>
            <a:prstGeom prst="rect">
              <a:avLst/>
            </a:prstGeom>
          </p:spPr>
        </p:pic>
        <p:sp>
          <p:nvSpPr>
            <p:cNvPr id="18" name="Textfeld 17">
              <a:extLst>
                <a:ext uri="{FF2B5EF4-FFF2-40B4-BE49-F238E27FC236}">
                  <a16:creationId xmlns:a16="http://schemas.microsoft.com/office/drawing/2014/main" id="{1F37B09A-CA9D-6633-05FB-B5050C6C88AC}"/>
                </a:ext>
              </a:extLst>
            </p:cNvPr>
            <p:cNvSpPr txBox="1"/>
            <p:nvPr/>
          </p:nvSpPr>
          <p:spPr>
            <a:xfrm>
              <a:off x="6058749" y="4748725"/>
              <a:ext cx="637995" cy="107722"/>
            </a:xfrm>
            <a:prstGeom prst="rect">
              <a:avLst/>
            </a:prstGeom>
            <a:noFill/>
          </p:spPr>
          <p:txBody>
            <a:bodyPr wrap="none" lIns="0" tIns="0" rIns="0" bIns="0" rtlCol="0">
              <a:spAutoFit/>
            </a:bodyPr>
            <a:lstStyle/>
            <a:p>
              <a:r>
                <a:rPr lang="en-US" sz="700" noProof="0" dirty="0">
                  <a:latin typeface="Mark Pro" panose="020B0504020201010104" pitchFamily="34" charset="77"/>
                </a:rPr>
                <a:t>Win as a team</a:t>
              </a:r>
              <a:endParaRPr lang="de-DE" sz="700" dirty="0" err="1"/>
            </a:p>
          </p:txBody>
        </p:sp>
      </p:grpSp>
    </p:spTree>
    <p:extLst>
      <p:ext uri="{BB962C8B-B14F-4D97-AF65-F5344CB8AC3E}">
        <p14:creationId xmlns:p14="http://schemas.microsoft.com/office/powerpoint/2010/main" val="1972629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49307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200" b="1" i="0" baseline="0" dirty="0">
              <a:latin typeface="Mark Pro" panose="020B0504020201010104" pitchFamily="34" charset="0"/>
              <a:ea typeface="+mj-ea"/>
              <a:cs typeface="+mj-cs"/>
              <a:sym typeface="Arial"/>
            </a:endParaRPr>
          </a:p>
        </p:txBody>
      </p:sp>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dirty="0">
              <a:latin typeface="Mark Pro" panose="020B0504020201010104" pitchFamily="34" charset="0"/>
              <a:ea typeface="+mj-ea"/>
              <a:cs typeface="+mj-cs"/>
              <a:sym typeface="Arial"/>
            </a:endParaRPr>
          </a:p>
        </p:txBody>
      </p:sp>
      <p:sp>
        <p:nvSpPr>
          <p:cNvPr id="2" name="Titel 1"/>
          <p:cNvSpPr>
            <a:spLocks noGrp="1"/>
          </p:cNvSpPr>
          <p:nvPr>
            <p:ph type="ctrTitle" hasCustomPrompt="1"/>
          </p:nvPr>
        </p:nvSpPr>
        <p:spPr>
          <a:xfrm>
            <a:off x="3709482" y="3095879"/>
            <a:ext cx="5038928" cy="677108"/>
          </a:xfrm>
        </p:spPr>
        <p:txBody>
          <a:bodyPr wrap="square" lIns="0" tIns="0" rIns="0" bIns="0" anchor="t" anchorCtr="0">
            <a:spAutoFit/>
          </a:bodyPr>
          <a:lstStyle>
            <a:lvl1pPr algn="l">
              <a:defRPr sz="2200" b="1" cap="all" baseline="0">
                <a:solidFill>
                  <a:schemeClr val="tx1"/>
                </a:solidFill>
              </a:defRPr>
            </a:lvl1p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23" name="Textfeld 22"/>
          <p:cNvSpPr txBox="1"/>
          <p:nvPr userDrawn="1"/>
        </p:nvSpPr>
        <p:spPr>
          <a:xfrm>
            <a:off x="3709482" y="4773642"/>
            <a:ext cx="730969" cy="138499"/>
          </a:xfrm>
          <a:prstGeom prst="rect">
            <a:avLst/>
          </a:prstGeom>
          <a:noFill/>
        </p:spPr>
        <p:txBody>
          <a:bodyPr wrap="none" lIns="0" tIns="0" rIns="0" bIns="0" rtlCol="0">
            <a:spAutoFit/>
          </a:bodyPr>
          <a:lstStyle/>
          <a:p>
            <a:r>
              <a:rPr lang="en-US" sz="900" noProof="0">
                <a:solidFill>
                  <a:schemeClr val="tx2"/>
                </a:solidFill>
              </a:rPr>
              <a:t>swissport.com</a:t>
            </a:r>
          </a:p>
        </p:txBody>
      </p:sp>
      <p:sp>
        <p:nvSpPr>
          <p:cNvPr id="25" name="Bildplatzhalter 24"/>
          <p:cNvSpPr>
            <a:spLocks noGrp="1"/>
          </p:cNvSpPr>
          <p:nvPr>
            <p:ph type="pic" sz="quarter" idx="11"/>
          </p:nvPr>
        </p:nvSpPr>
        <p:spPr>
          <a:xfrm>
            <a:off x="0" y="1"/>
            <a:ext cx="5225967" cy="5143499"/>
          </a:xfrm>
          <a:custGeom>
            <a:avLst/>
            <a:gdLst/>
            <a:ahLst/>
            <a:cxnLst/>
            <a:rect l="l" t="t" r="r" b="b"/>
            <a:pathLst>
              <a:path w="5225967" h="5143499">
                <a:moveTo>
                  <a:pt x="0" y="0"/>
                </a:moveTo>
                <a:lnTo>
                  <a:pt x="5225967" y="0"/>
                </a:lnTo>
                <a:lnTo>
                  <a:pt x="2240765" y="5143499"/>
                </a:lnTo>
                <a:lnTo>
                  <a:pt x="0" y="5143499"/>
                </a:lnTo>
                <a:close/>
              </a:path>
            </a:pathLst>
          </a:custGeom>
        </p:spPr>
        <p:txBody>
          <a:bodyPr/>
          <a:lstStyle>
            <a:lvl1pPr marL="0" indent="0">
              <a:buFontTx/>
              <a:buNone/>
              <a:defRPr/>
            </a:lvl1pPr>
          </a:lstStyle>
          <a:p>
            <a:r>
              <a:rPr lang="en-US" noProof="0"/>
              <a:t>Click icon to add picture</a:t>
            </a:r>
          </a:p>
        </p:txBody>
      </p:sp>
      <p:pic>
        <p:nvPicPr>
          <p:cNvPr id="11" name="EF8DC887-557E-4024-8241-7E3BB562769A" descr="CA47355D-E165-4DA2-B984-F3EB19956642@fritz"/>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312707" y="319757"/>
            <a:ext cx="1441057" cy="29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umsplatzhalter 15"/>
          <p:cNvSpPr>
            <a:spLocks noGrp="1"/>
          </p:cNvSpPr>
          <p:nvPr>
            <p:ph type="dt" sz="half" idx="12"/>
          </p:nvPr>
        </p:nvSpPr>
        <p:spPr>
          <a:xfrm>
            <a:off x="3709482" y="4457574"/>
            <a:ext cx="2133600" cy="138499"/>
          </a:xfrm>
        </p:spPr>
        <p:txBody>
          <a:bodyPr/>
          <a:lstStyle>
            <a:lvl1pPr>
              <a:defRPr sz="900">
                <a:solidFill>
                  <a:schemeClr val="tx1"/>
                </a:solidFill>
              </a:defRPr>
            </a:lvl1pPr>
          </a:lstStyle>
          <a:p>
            <a:r>
              <a:rPr lang="en-CH"/>
              <a:t>25/07/2023</a:t>
            </a:r>
            <a:endParaRPr lang="en-US"/>
          </a:p>
        </p:txBody>
      </p:sp>
      <p:sp>
        <p:nvSpPr>
          <p:cNvPr id="17" name="Fußzeilenplatzhalter 16"/>
          <p:cNvSpPr>
            <a:spLocks noGrp="1"/>
          </p:cNvSpPr>
          <p:nvPr>
            <p:ph type="ftr" sz="quarter" idx="13"/>
          </p:nvPr>
        </p:nvSpPr>
        <p:spPr>
          <a:xfrm>
            <a:off x="3709482" y="4319075"/>
            <a:ext cx="5038928" cy="138499"/>
          </a:xfrm>
        </p:spPr>
        <p:txBody>
          <a:bodyPr/>
          <a:lstStyle>
            <a:lvl1pPr>
              <a:defRPr sz="900">
                <a:solidFill>
                  <a:schemeClr val="tx1"/>
                </a:solidFill>
              </a:defRPr>
            </a:lvl1pPr>
          </a:lstStyle>
          <a:p>
            <a:r>
              <a:rPr lang="en-US"/>
              <a:t>Group Communications</a:t>
            </a:r>
          </a:p>
        </p:txBody>
      </p:sp>
      <p:pic>
        <p:nvPicPr>
          <p:cNvPr id="18" name="Grafik 17">
            <a:extLst>
              <a:ext uri="{FF2B5EF4-FFF2-40B4-BE49-F238E27FC236}">
                <a16:creationId xmlns:a16="http://schemas.microsoft.com/office/drawing/2014/main" id="{E6A6B716-B60C-55FE-341A-EAC202A7C0C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671111" y="4698205"/>
            <a:ext cx="228600" cy="228600"/>
          </a:xfrm>
          <a:prstGeom prst="rect">
            <a:avLst/>
          </a:prstGeom>
        </p:spPr>
      </p:pic>
      <p:pic>
        <p:nvPicPr>
          <p:cNvPr id="19" name="Grafik 18">
            <a:extLst>
              <a:ext uri="{FF2B5EF4-FFF2-40B4-BE49-F238E27FC236}">
                <a16:creationId xmlns:a16="http://schemas.microsoft.com/office/drawing/2014/main" id="{75243CDF-A1FD-D086-2CFD-FB329230156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00078" y="4698205"/>
            <a:ext cx="228600" cy="228600"/>
          </a:xfrm>
          <a:prstGeom prst="rect">
            <a:avLst/>
          </a:prstGeom>
        </p:spPr>
      </p:pic>
      <p:pic>
        <p:nvPicPr>
          <p:cNvPr id="20" name="Grafik 19">
            <a:extLst>
              <a:ext uri="{FF2B5EF4-FFF2-40B4-BE49-F238E27FC236}">
                <a16:creationId xmlns:a16="http://schemas.microsoft.com/office/drawing/2014/main" id="{23665366-4131-15E1-3B35-E9EB5817769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529046" y="4698205"/>
            <a:ext cx="228600" cy="228600"/>
          </a:xfrm>
          <a:prstGeom prst="rect">
            <a:avLst/>
          </a:prstGeom>
        </p:spPr>
      </p:pic>
    </p:spTree>
    <p:extLst>
      <p:ext uri="{BB962C8B-B14F-4D97-AF65-F5344CB8AC3E}">
        <p14:creationId xmlns:p14="http://schemas.microsoft.com/office/powerpoint/2010/main" val="185077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2567866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dirty="0">
              <a:latin typeface="Mark Pro" panose="020B0504020201010104" pitchFamily="34" charset="0"/>
              <a:ea typeface="+mj-ea"/>
              <a:cs typeface="+mj-cs"/>
              <a:sym typeface="Arial"/>
            </a:endParaRPr>
          </a:p>
        </p:txBody>
      </p:sp>
      <p:sp>
        <p:nvSpPr>
          <p:cNvPr id="3" name="Inhaltsplatzhalter 2"/>
          <p:cNvSpPr>
            <a:spLocks noGrp="1"/>
          </p:cNvSpPr>
          <p:nvPr>
            <p:ph idx="1" hasCustomPrompt="1"/>
          </p:nvPr>
        </p:nvSpPr>
        <p:spPr/>
        <p:txBody>
          <a:bodyPr/>
          <a:lstStyle>
            <a:lvl2pPr>
              <a:defRPr/>
            </a:lvl2pPr>
            <a:lvl3pPr marL="450850" indent="-174625">
              <a:spcBef>
                <a:spcPts val="200"/>
              </a:spcBef>
              <a:buFont typeface="Wingdings" panose="05000000000000000000" pitchFamily="2" charset="2"/>
              <a:buChar char="§"/>
              <a:defRPr/>
            </a:lvl3pPr>
            <a:lvl4pPr marL="715963" indent="-182563">
              <a:spcBef>
                <a:spcPts val="0"/>
              </a:spcBef>
              <a:buFont typeface="Wingdings" panose="05000000000000000000" pitchFamily="2" charset="2"/>
              <a:buChar char="§"/>
              <a:defRPr sz="1200"/>
            </a:lvl4pPr>
            <a:lvl5pPr marL="982663" indent="-180975">
              <a:spcBef>
                <a:spcPts val="0"/>
              </a:spcBef>
              <a:tabLst>
                <a:tab pos="1077913" algn="l"/>
              </a:tabLst>
              <a:defRPr sz="1200"/>
            </a:lvl5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Erste</a:t>
            </a:r>
            <a:r>
              <a:rPr lang="en-US" noProof="0" dirty="0"/>
              <a:t> Ebene </a:t>
            </a:r>
            <a:r>
              <a:rPr lang="en-US" noProof="0" dirty="0" err="1"/>
              <a:t>mit</a:t>
            </a:r>
            <a:r>
              <a:rPr lang="en-US" noProof="0" dirty="0"/>
              <a:t> Bullets</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dirty="0">
              <a:latin typeface="Mark Pro" panose="020B0504020201010104" pitchFamily="34" charset="0"/>
              <a:ea typeface="+mj-ea"/>
              <a:cs typeface="+mj-cs"/>
              <a:sym typeface="Arial"/>
            </a:endParaRPr>
          </a:p>
        </p:txBody>
      </p:sp>
      <p:sp>
        <p:nvSpPr>
          <p:cNvPr id="4" name="Datumsplatzhalter 3"/>
          <p:cNvSpPr>
            <a:spLocks noGrp="1"/>
          </p:cNvSpPr>
          <p:nvPr>
            <p:ph type="dt" sz="half" idx="10"/>
          </p:nvPr>
        </p:nvSpPr>
        <p:spPr/>
        <p:txBody>
          <a:bodyPr/>
          <a:lstStyle/>
          <a:p>
            <a:fld id="{817567C7-FEBF-4B36-8DB6-012D2FCFCA26}" type="datetime3">
              <a:rPr lang="en-US" noProof="0" smtClean="0"/>
              <a:t>31 August 2023</a:t>
            </a:fld>
            <a:endParaRPr lang="en-US" noProof="0"/>
          </a:p>
        </p:txBody>
      </p:sp>
      <p:sp>
        <p:nvSpPr>
          <p:cNvPr id="5" name="Fußzeilenplatzhalter 4"/>
          <p:cNvSpPr>
            <a:spLocks noGrp="1"/>
          </p:cNvSpPr>
          <p:nvPr>
            <p:ph type="ftr" sz="quarter" idx="11"/>
          </p:nvPr>
        </p:nvSpPr>
        <p:spPr>
          <a:xfrm>
            <a:off x="395536" y="4802895"/>
            <a:ext cx="3600000" cy="92333"/>
          </a:xfrm>
        </p:spPr>
        <p:txBody>
          <a:bodyPr/>
          <a:lstStyle/>
          <a:p>
            <a:r>
              <a:rPr lang="en-US" noProof="0"/>
              <a:t>Department / Jane Doe</a:t>
            </a:r>
          </a:p>
        </p:txBody>
      </p:sp>
      <p:sp>
        <p:nvSpPr>
          <p:cNvPr id="6" name="Foliennummernplatzhalter 5"/>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
        <p:nvSpPr>
          <p:cNvPr id="9" name="Titel 8">
            <a:extLst>
              <a:ext uri="{FF2B5EF4-FFF2-40B4-BE49-F238E27FC236}">
                <a16:creationId xmlns:a16="http://schemas.microsoft.com/office/drawing/2014/main" id="{4FCF2C3D-9AEA-47D0-B2A6-0FDEF3605036}"/>
              </a:ext>
            </a:extLst>
          </p:cNvPr>
          <p:cNvSpPr>
            <a:spLocks noGrp="1"/>
          </p:cNvSpPr>
          <p:nvPr>
            <p:ph type="title"/>
          </p:nvPr>
        </p:nvSpPr>
        <p:spPr/>
        <p:txBody>
          <a:bodyPr/>
          <a:lstStyle/>
          <a:p>
            <a:r>
              <a:rPr lang="en-US"/>
              <a:t>Click to edit Master title style</a:t>
            </a:r>
            <a:endParaRPr lang="de-DE"/>
          </a:p>
        </p:txBody>
      </p:sp>
      <p:grpSp>
        <p:nvGrpSpPr>
          <p:cNvPr id="2" name="Gruppieren 1">
            <a:extLst>
              <a:ext uri="{FF2B5EF4-FFF2-40B4-BE49-F238E27FC236}">
                <a16:creationId xmlns:a16="http://schemas.microsoft.com/office/drawing/2014/main" id="{4E498F14-789E-AB85-F57A-F3D1095B91BD}"/>
              </a:ext>
            </a:extLst>
          </p:cNvPr>
          <p:cNvGrpSpPr/>
          <p:nvPr userDrawn="1"/>
        </p:nvGrpSpPr>
        <p:grpSpPr>
          <a:xfrm>
            <a:off x="4572000" y="4775139"/>
            <a:ext cx="854615" cy="156136"/>
            <a:chOff x="2971179" y="4732212"/>
            <a:chExt cx="854615" cy="156136"/>
          </a:xfrm>
        </p:grpSpPr>
        <p:pic>
          <p:nvPicPr>
            <p:cNvPr id="11" name="Grafik 10">
              <a:extLst>
                <a:ext uri="{FF2B5EF4-FFF2-40B4-BE49-F238E27FC236}">
                  <a16:creationId xmlns:a16="http://schemas.microsoft.com/office/drawing/2014/main" id="{3639AB10-D3BF-9343-B802-BA0EDA4D2F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179" y="4732212"/>
              <a:ext cx="156136" cy="156136"/>
            </a:xfrm>
            <a:prstGeom prst="rect">
              <a:avLst/>
            </a:prstGeom>
          </p:spPr>
        </p:pic>
        <p:sp>
          <p:nvSpPr>
            <p:cNvPr id="12" name="Textfeld 11">
              <a:extLst>
                <a:ext uri="{FF2B5EF4-FFF2-40B4-BE49-F238E27FC236}">
                  <a16:creationId xmlns:a16="http://schemas.microsoft.com/office/drawing/2014/main" id="{16DA76C2-1C2C-D67E-7B67-A080A66FA033}"/>
                </a:ext>
              </a:extLst>
            </p:cNvPr>
            <p:cNvSpPr txBox="1"/>
            <p:nvPr/>
          </p:nvSpPr>
          <p:spPr>
            <a:xfrm>
              <a:off x="3186195" y="4748725"/>
              <a:ext cx="639599" cy="107722"/>
            </a:xfrm>
            <a:prstGeom prst="rect">
              <a:avLst/>
            </a:prstGeom>
            <a:noFill/>
          </p:spPr>
          <p:txBody>
            <a:bodyPr wrap="none" lIns="0" tIns="0" rIns="0" bIns="0" rtlCol="0">
              <a:spAutoFit/>
            </a:bodyPr>
            <a:lstStyle/>
            <a:p>
              <a:r>
                <a:rPr lang="en-US" sz="700" noProof="0" dirty="0">
                  <a:latin typeface="Mark Pro" panose="020B0504020201010104" pitchFamily="34" charset="77"/>
                </a:rPr>
                <a:t>Show you care</a:t>
              </a:r>
              <a:endParaRPr lang="de-DE" sz="700" dirty="0" err="1"/>
            </a:p>
          </p:txBody>
        </p:sp>
      </p:grpSp>
      <p:grpSp>
        <p:nvGrpSpPr>
          <p:cNvPr id="13" name="Gruppieren 12">
            <a:extLst>
              <a:ext uri="{FF2B5EF4-FFF2-40B4-BE49-F238E27FC236}">
                <a16:creationId xmlns:a16="http://schemas.microsoft.com/office/drawing/2014/main" id="{6646CABE-36D0-A17E-0800-A089EFAFAC7D}"/>
              </a:ext>
            </a:extLst>
          </p:cNvPr>
          <p:cNvGrpSpPr/>
          <p:nvPr userDrawn="1"/>
        </p:nvGrpSpPr>
        <p:grpSpPr>
          <a:xfrm>
            <a:off x="5719487" y="4775139"/>
            <a:ext cx="1037501" cy="156136"/>
            <a:chOff x="4284057" y="4732212"/>
            <a:chExt cx="1037501" cy="156136"/>
          </a:xfrm>
        </p:grpSpPr>
        <p:pic>
          <p:nvPicPr>
            <p:cNvPr id="14" name="Grafik 13">
              <a:extLst>
                <a:ext uri="{FF2B5EF4-FFF2-40B4-BE49-F238E27FC236}">
                  <a16:creationId xmlns:a16="http://schemas.microsoft.com/office/drawing/2014/main" id="{1082146A-7F61-8964-FE2E-9712C43A16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057" y="4732212"/>
              <a:ext cx="156136" cy="156136"/>
            </a:xfrm>
            <a:prstGeom prst="rect">
              <a:avLst/>
            </a:prstGeom>
          </p:spPr>
        </p:pic>
        <p:sp>
          <p:nvSpPr>
            <p:cNvPr id="15" name="Textfeld 14">
              <a:extLst>
                <a:ext uri="{FF2B5EF4-FFF2-40B4-BE49-F238E27FC236}">
                  <a16:creationId xmlns:a16="http://schemas.microsoft.com/office/drawing/2014/main" id="{31084509-B0EF-7642-6B0B-026E68849E85}"/>
                </a:ext>
              </a:extLst>
            </p:cNvPr>
            <p:cNvSpPr txBox="1"/>
            <p:nvPr/>
          </p:nvSpPr>
          <p:spPr>
            <a:xfrm>
              <a:off x="4496011" y="4748725"/>
              <a:ext cx="825547" cy="107722"/>
            </a:xfrm>
            <a:prstGeom prst="rect">
              <a:avLst/>
            </a:prstGeom>
            <a:noFill/>
          </p:spPr>
          <p:txBody>
            <a:bodyPr wrap="none" lIns="0" tIns="0" rIns="0" bIns="0" rtlCol="0">
              <a:spAutoFit/>
            </a:bodyPr>
            <a:lstStyle/>
            <a:p>
              <a:r>
                <a:rPr lang="en-US" sz="700" noProof="0" dirty="0">
                  <a:latin typeface="Mark Pro" panose="020B0504020201010104" pitchFamily="34" charset="77"/>
                </a:rPr>
                <a:t>Do the right things</a:t>
              </a:r>
              <a:endParaRPr lang="de-DE" sz="700" dirty="0" err="1"/>
            </a:p>
          </p:txBody>
        </p:sp>
      </p:grpSp>
      <p:grpSp>
        <p:nvGrpSpPr>
          <p:cNvPr id="16" name="Gruppieren 15">
            <a:extLst>
              <a:ext uri="{FF2B5EF4-FFF2-40B4-BE49-F238E27FC236}">
                <a16:creationId xmlns:a16="http://schemas.microsoft.com/office/drawing/2014/main" id="{38374D6B-4F0E-6012-24D2-B2BC8BB4D227}"/>
              </a:ext>
            </a:extLst>
          </p:cNvPr>
          <p:cNvGrpSpPr/>
          <p:nvPr userDrawn="1"/>
        </p:nvGrpSpPr>
        <p:grpSpPr>
          <a:xfrm>
            <a:off x="7047536" y="4775139"/>
            <a:ext cx="853011" cy="156136"/>
            <a:chOff x="5843733" y="4732212"/>
            <a:chExt cx="853011" cy="156136"/>
          </a:xfrm>
        </p:grpSpPr>
        <p:pic>
          <p:nvPicPr>
            <p:cNvPr id="17" name="Grafik 16">
              <a:extLst>
                <a:ext uri="{FF2B5EF4-FFF2-40B4-BE49-F238E27FC236}">
                  <a16:creationId xmlns:a16="http://schemas.microsoft.com/office/drawing/2014/main" id="{A55B98C0-ECEA-ACF3-18F4-D71C467F7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3733" y="4732212"/>
              <a:ext cx="156136" cy="156136"/>
            </a:xfrm>
            <a:prstGeom prst="rect">
              <a:avLst/>
            </a:prstGeom>
          </p:spPr>
        </p:pic>
        <p:sp>
          <p:nvSpPr>
            <p:cNvPr id="18" name="Textfeld 17">
              <a:extLst>
                <a:ext uri="{FF2B5EF4-FFF2-40B4-BE49-F238E27FC236}">
                  <a16:creationId xmlns:a16="http://schemas.microsoft.com/office/drawing/2014/main" id="{8DE2DC9F-7B71-8BA9-B9B6-BB640F069559}"/>
                </a:ext>
              </a:extLst>
            </p:cNvPr>
            <p:cNvSpPr txBox="1"/>
            <p:nvPr/>
          </p:nvSpPr>
          <p:spPr>
            <a:xfrm>
              <a:off x="6058749" y="4748725"/>
              <a:ext cx="637995" cy="107722"/>
            </a:xfrm>
            <a:prstGeom prst="rect">
              <a:avLst/>
            </a:prstGeom>
            <a:noFill/>
          </p:spPr>
          <p:txBody>
            <a:bodyPr wrap="none" lIns="0" tIns="0" rIns="0" bIns="0" rtlCol="0">
              <a:spAutoFit/>
            </a:bodyPr>
            <a:lstStyle/>
            <a:p>
              <a:r>
                <a:rPr lang="en-US" sz="700" noProof="0" dirty="0">
                  <a:latin typeface="Mark Pro" panose="020B0504020201010104" pitchFamily="34" charset="77"/>
                </a:rPr>
                <a:t>Win as a team</a:t>
              </a:r>
              <a:endParaRPr lang="de-DE" sz="700" dirty="0" err="1"/>
            </a:p>
          </p:txBody>
        </p:sp>
      </p:grpSp>
    </p:spTree>
    <p:extLst>
      <p:ext uri="{BB962C8B-B14F-4D97-AF65-F5344CB8AC3E}">
        <p14:creationId xmlns:p14="http://schemas.microsoft.com/office/powerpoint/2010/main" val="258068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extLst>
              <p:ext uri="{D42A27DB-BD31-4B8C-83A1-F6EECF244321}">
                <p14:modId xmlns:p14="http://schemas.microsoft.com/office/powerpoint/2010/main" val="3065091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hteck 5"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2" name="Titel 1"/>
          <p:cNvSpPr>
            <a:spLocks noGrp="1"/>
          </p:cNvSpPr>
          <p:nvPr>
            <p:ph type="title"/>
          </p:nvPr>
        </p:nvSpPr>
        <p:spPr/>
        <p:txBody>
          <a:bodyPr/>
          <a:lstStyle/>
          <a:p>
            <a:r>
              <a:rPr lang="en-US" noProof="0"/>
              <a:t>Click to edit Master title style</a:t>
            </a:r>
          </a:p>
        </p:txBody>
      </p:sp>
      <p:sp>
        <p:nvSpPr>
          <p:cNvPr id="9" name="Rechteck 8"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000" b="1" i="0" baseline="0">
              <a:latin typeface="Mark Pro" panose="020B0504020201010104" pitchFamily="34" charset="0"/>
              <a:ea typeface="+mj-ea"/>
              <a:cs typeface="+mj-cs"/>
              <a:sym typeface="Arial"/>
            </a:endParaRPr>
          </a:p>
        </p:txBody>
      </p:sp>
      <p:sp>
        <p:nvSpPr>
          <p:cNvPr id="3" name="Datumsplatzhalter 2"/>
          <p:cNvSpPr>
            <a:spLocks noGrp="1"/>
          </p:cNvSpPr>
          <p:nvPr>
            <p:ph type="dt" sz="half" idx="10"/>
          </p:nvPr>
        </p:nvSpPr>
        <p:spPr/>
        <p:txBody>
          <a:bodyPr/>
          <a:lstStyle/>
          <a:p>
            <a:r>
              <a:rPr lang="en-CH" noProof="0"/>
              <a:t>25/07/2023</a:t>
            </a:r>
            <a:endParaRPr lang="en-US" noProof="0"/>
          </a:p>
        </p:txBody>
      </p:sp>
      <p:sp>
        <p:nvSpPr>
          <p:cNvPr id="4" name="Fußzeilenplatzhalter 3"/>
          <p:cNvSpPr>
            <a:spLocks noGrp="1"/>
          </p:cNvSpPr>
          <p:nvPr>
            <p:ph type="ftr" sz="quarter" idx="11"/>
          </p:nvPr>
        </p:nvSpPr>
        <p:spPr/>
        <p:txBody>
          <a:bodyPr/>
          <a:lstStyle/>
          <a:p>
            <a:r>
              <a:rPr lang="en-US" noProof="0"/>
              <a:t>Group Communications</a:t>
            </a:r>
          </a:p>
        </p:txBody>
      </p:sp>
      <p:sp>
        <p:nvSpPr>
          <p:cNvPr id="5" name="Foliennummernplatzhalter 4"/>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grpSp>
        <p:nvGrpSpPr>
          <p:cNvPr id="8" name="Gruppieren 1">
            <a:extLst>
              <a:ext uri="{FF2B5EF4-FFF2-40B4-BE49-F238E27FC236}">
                <a16:creationId xmlns:a16="http://schemas.microsoft.com/office/drawing/2014/main" id="{79C49C90-0A5B-F483-D2E9-BC0974B5F37E}"/>
              </a:ext>
            </a:extLst>
          </p:cNvPr>
          <p:cNvGrpSpPr/>
          <p:nvPr userDrawn="1"/>
        </p:nvGrpSpPr>
        <p:grpSpPr>
          <a:xfrm>
            <a:off x="4572000" y="4775139"/>
            <a:ext cx="854615" cy="156136"/>
            <a:chOff x="2971179" y="4732212"/>
            <a:chExt cx="854615" cy="156136"/>
          </a:xfrm>
        </p:grpSpPr>
        <p:pic>
          <p:nvPicPr>
            <p:cNvPr id="11" name="Grafik 10">
              <a:extLst>
                <a:ext uri="{FF2B5EF4-FFF2-40B4-BE49-F238E27FC236}">
                  <a16:creationId xmlns:a16="http://schemas.microsoft.com/office/drawing/2014/main" id="{13977497-743D-1C08-1E67-BF0AF4EF80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179" y="4732212"/>
              <a:ext cx="156136" cy="156136"/>
            </a:xfrm>
            <a:prstGeom prst="rect">
              <a:avLst/>
            </a:prstGeom>
          </p:spPr>
        </p:pic>
        <p:sp>
          <p:nvSpPr>
            <p:cNvPr id="12" name="Textfeld 11">
              <a:extLst>
                <a:ext uri="{FF2B5EF4-FFF2-40B4-BE49-F238E27FC236}">
                  <a16:creationId xmlns:a16="http://schemas.microsoft.com/office/drawing/2014/main" id="{261783C2-BF51-24F0-7850-70B65F16E39D}"/>
                </a:ext>
              </a:extLst>
            </p:cNvPr>
            <p:cNvSpPr txBox="1"/>
            <p:nvPr/>
          </p:nvSpPr>
          <p:spPr>
            <a:xfrm>
              <a:off x="3186195" y="4748725"/>
              <a:ext cx="639599" cy="107722"/>
            </a:xfrm>
            <a:prstGeom prst="rect">
              <a:avLst/>
            </a:prstGeom>
            <a:noFill/>
          </p:spPr>
          <p:txBody>
            <a:bodyPr wrap="none" lIns="0" tIns="0" rIns="0" bIns="0" rtlCol="0">
              <a:spAutoFit/>
            </a:bodyPr>
            <a:lstStyle/>
            <a:p>
              <a:r>
                <a:rPr lang="en-US" sz="700" noProof="0" dirty="0">
                  <a:latin typeface="Mark Pro" panose="020B0504020201010104" pitchFamily="34" charset="77"/>
                </a:rPr>
                <a:t>Show you care</a:t>
              </a:r>
              <a:endParaRPr lang="de-DE" sz="700" dirty="0" err="1"/>
            </a:p>
          </p:txBody>
        </p:sp>
      </p:grpSp>
      <p:grpSp>
        <p:nvGrpSpPr>
          <p:cNvPr id="13" name="Gruppieren 12">
            <a:extLst>
              <a:ext uri="{FF2B5EF4-FFF2-40B4-BE49-F238E27FC236}">
                <a16:creationId xmlns:a16="http://schemas.microsoft.com/office/drawing/2014/main" id="{52830278-DBCF-EF79-8717-18DAB4710463}"/>
              </a:ext>
            </a:extLst>
          </p:cNvPr>
          <p:cNvGrpSpPr/>
          <p:nvPr userDrawn="1"/>
        </p:nvGrpSpPr>
        <p:grpSpPr>
          <a:xfrm>
            <a:off x="5719487" y="4775139"/>
            <a:ext cx="1037501" cy="156136"/>
            <a:chOff x="4284057" y="4732212"/>
            <a:chExt cx="1037501" cy="156136"/>
          </a:xfrm>
        </p:grpSpPr>
        <p:pic>
          <p:nvPicPr>
            <p:cNvPr id="14" name="Grafik 13">
              <a:extLst>
                <a:ext uri="{FF2B5EF4-FFF2-40B4-BE49-F238E27FC236}">
                  <a16:creationId xmlns:a16="http://schemas.microsoft.com/office/drawing/2014/main" id="{C41F072A-AE58-29CF-822F-AED629F82E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057" y="4732212"/>
              <a:ext cx="156136" cy="156136"/>
            </a:xfrm>
            <a:prstGeom prst="rect">
              <a:avLst/>
            </a:prstGeom>
          </p:spPr>
        </p:pic>
        <p:sp>
          <p:nvSpPr>
            <p:cNvPr id="15" name="Textfeld 14">
              <a:extLst>
                <a:ext uri="{FF2B5EF4-FFF2-40B4-BE49-F238E27FC236}">
                  <a16:creationId xmlns:a16="http://schemas.microsoft.com/office/drawing/2014/main" id="{C995B023-029D-5486-922B-60099AD80E54}"/>
                </a:ext>
              </a:extLst>
            </p:cNvPr>
            <p:cNvSpPr txBox="1"/>
            <p:nvPr/>
          </p:nvSpPr>
          <p:spPr>
            <a:xfrm>
              <a:off x="4496011" y="4748725"/>
              <a:ext cx="825547" cy="107722"/>
            </a:xfrm>
            <a:prstGeom prst="rect">
              <a:avLst/>
            </a:prstGeom>
            <a:noFill/>
          </p:spPr>
          <p:txBody>
            <a:bodyPr wrap="none" lIns="0" tIns="0" rIns="0" bIns="0" rtlCol="0">
              <a:spAutoFit/>
            </a:bodyPr>
            <a:lstStyle/>
            <a:p>
              <a:r>
                <a:rPr lang="en-US" sz="700" noProof="0" dirty="0">
                  <a:latin typeface="Mark Pro" panose="020B0504020201010104" pitchFamily="34" charset="77"/>
                </a:rPr>
                <a:t>Do the right things</a:t>
              </a:r>
              <a:endParaRPr lang="de-DE" sz="700" dirty="0" err="1"/>
            </a:p>
          </p:txBody>
        </p:sp>
      </p:grpSp>
      <p:grpSp>
        <p:nvGrpSpPr>
          <p:cNvPr id="16" name="Gruppieren 15">
            <a:extLst>
              <a:ext uri="{FF2B5EF4-FFF2-40B4-BE49-F238E27FC236}">
                <a16:creationId xmlns:a16="http://schemas.microsoft.com/office/drawing/2014/main" id="{0E0D5F55-9F82-DA35-96B9-6D6B8F8A6FEA}"/>
              </a:ext>
            </a:extLst>
          </p:cNvPr>
          <p:cNvGrpSpPr/>
          <p:nvPr userDrawn="1"/>
        </p:nvGrpSpPr>
        <p:grpSpPr>
          <a:xfrm>
            <a:off x="7047536" y="4775139"/>
            <a:ext cx="853011" cy="156136"/>
            <a:chOff x="5843733" y="4732212"/>
            <a:chExt cx="853011" cy="156136"/>
          </a:xfrm>
        </p:grpSpPr>
        <p:pic>
          <p:nvPicPr>
            <p:cNvPr id="17" name="Grafik 16">
              <a:extLst>
                <a:ext uri="{FF2B5EF4-FFF2-40B4-BE49-F238E27FC236}">
                  <a16:creationId xmlns:a16="http://schemas.microsoft.com/office/drawing/2014/main" id="{41828079-2D0C-434A-E53B-4D6803BFE1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3733" y="4732212"/>
              <a:ext cx="156136" cy="156136"/>
            </a:xfrm>
            <a:prstGeom prst="rect">
              <a:avLst/>
            </a:prstGeom>
          </p:spPr>
        </p:pic>
        <p:sp>
          <p:nvSpPr>
            <p:cNvPr id="18" name="Textfeld 17">
              <a:extLst>
                <a:ext uri="{FF2B5EF4-FFF2-40B4-BE49-F238E27FC236}">
                  <a16:creationId xmlns:a16="http://schemas.microsoft.com/office/drawing/2014/main" id="{1BA9BA35-6B96-9421-94FC-82CB87200E4C}"/>
                </a:ext>
              </a:extLst>
            </p:cNvPr>
            <p:cNvSpPr txBox="1"/>
            <p:nvPr/>
          </p:nvSpPr>
          <p:spPr>
            <a:xfrm>
              <a:off x="6058749" y="4748725"/>
              <a:ext cx="637995" cy="107722"/>
            </a:xfrm>
            <a:prstGeom prst="rect">
              <a:avLst/>
            </a:prstGeom>
            <a:noFill/>
          </p:spPr>
          <p:txBody>
            <a:bodyPr wrap="none" lIns="0" tIns="0" rIns="0" bIns="0" rtlCol="0">
              <a:spAutoFit/>
            </a:bodyPr>
            <a:lstStyle/>
            <a:p>
              <a:r>
                <a:rPr lang="en-US" sz="700" noProof="0" dirty="0">
                  <a:latin typeface="Mark Pro" panose="020B0504020201010104" pitchFamily="34" charset="77"/>
                </a:rPr>
                <a:t>Win as a team</a:t>
              </a:r>
              <a:endParaRPr lang="de-DE" sz="700" dirty="0" err="1"/>
            </a:p>
          </p:txBody>
        </p:sp>
      </p:grpSp>
    </p:spTree>
    <p:extLst>
      <p:ext uri="{BB962C8B-B14F-4D97-AF65-F5344CB8AC3E}">
        <p14:creationId xmlns:p14="http://schemas.microsoft.com/office/powerpoint/2010/main" val="188798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extLst>
              <p:ext uri="{D42A27DB-BD31-4B8C-83A1-F6EECF244321}">
                <p14:modId xmlns:p14="http://schemas.microsoft.com/office/powerpoint/2010/main" val="1734218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hteck 8"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000" b="1" i="0" baseline="0">
              <a:latin typeface="Mark Pro" panose="020B0504020201010104" pitchFamily="34" charset="0"/>
              <a:ea typeface="+mj-ea"/>
              <a:cs typeface="+mj-cs"/>
              <a:sym typeface="Arial"/>
            </a:endParaRPr>
          </a:p>
        </p:txBody>
      </p:sp>
      <p:sp>
        <p:nvSpPr>
          <p:cNvPr id="12" name="Textplatzhalter 11"/>
          <p:cNvSpPr>
            <a:spLocks noGrp="1"/>
          </p:cNvSpPr>
          <p:nvPr>
            <p:ph type="body" sz="quarter" idx="13"/>
          </p:nvPr>
        </p:nvSpPr>
        <p:spPr>
          <a:xfrm>
            <a:off x="395536" y="1187631"/>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26" name="Textplatzhalter 11"/>
          <p:cNvSpPr>
            <a:spLocks noGrp="1"/>
          </p:cNvSpPr>
          <p:nvPr>
            <p:ph type="body" sz="quarter" idx="14"/>
          </p:nvPr>
        </p:nvSpPr>
        <p:spPr>
          <a:xfrm>
            <a:off x="395536" y="1757023"/>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27" name="Textplatzhalter 11"/>
          <p:cNvSpPr>
            <a:spLocks noGrp="1"/>
          </p:cNvSpPr>
          <p:nvPr>
            <p:ph type="body" sz="quarter" idx="15"/>
          </p:nvPr>
        </p:nvSpPr>
        <p:spPr>
          <a:xfrm>
            <a:off x="395536" y="2326415"/>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28" name="Textplatzhalter 11"/>
          <p:cNvSpPr>
            <a:spLocks noGrp="1"/>
          </p:cNvSpPr>
          <p:nvPr>
            <p:ph type="body" sz="quarter" idx="16"/>
          </p:nvPr>
        </p:nvSpPr>
        <p:spPr>
          <a:xfrm>
            <a:off x="395536" y="2895807"/>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29" name="Textplatzhalter 11"/>
          <p:cNvSpPr>
            <a:spLocks noGrp="1"/>
          </p:cNvSpPr>
          <p:nvPr>
            <p:ph type="body" sz="quarter" idx="17"/>
          </p:nvPr>
        </p:nvSpPr>
        <p:spPr>
          <a:xfrm>
            <a:off x="395536" y="3465199"/>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30" name="Textplatzhalter 11"/>
          <p:cNvSpPr>
            <a:spLocks noGrp="1"/>
          </p:cNvSpPr>
          <p:nvPr>
            <p:ph type="body" sz="quarter" idx="18"/>
          </p:nvPr>
        </p:nvSpPr>
        <p:spPr>
          <a:xfrm>
            <a:off x="395536" y="4034593"/>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6" name="Rechteck 5"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2" name="Titel 1"/>
          <p:cNvSpPr>
            <a:spLocks noGrp="1"/>
          </p:cNvSpPr>
          <p:nvPr>
            <p:ph type="title"/>
          </p:nvPr>
        </p:nvSpPr>
        <p:spPr/>
        <p:txBody>
          <a:bodyPr/>
          <a:lstStyle/>
          <a:p>
            <a:r>
              <a:rPr lang="en-US" noProof="0"/>
              <a:t>Click to edit Master title style</a:t>
            </a:r>
          </a:p>
        </p:txBody>
      </p:sp>
      <p:sp>
        <p:nvSpPr>
          <p:cNvPr id="3" name="Datumsplatzhalter 2"/>
          <p:cNvSpPr>
            <a:spLocks noGrp="1"/>
          </p:cNvSpPr>
          <p:nvPr>
            <p:ph type="dt" sz="half" idx="19"/>
          </p:nvPr>
        </p:nvSpPr>
        <p:spPr/>
        <p:txBody>
          <a:bodyPr/>
          <a:lstStyle/>
          <a:p>
            <a:r>
              <a:rPr lang="en-CH" noProof="0"/>
              <a:t>25/07/2023</a:t>
            </a:r>
            <a:endParaRPr lang="en-US" noProof="0"/>
          </a:p>
        </p:txBody>
      </p:sp>
      <p:sp>
        <p:nvSpPr>
          <p:cNvPr id="4" name="Fußzeilenplatzhalter 3"/>
          <p:cNvSpPr>
            <a:spLocks noGrp="1"/>
          </p:cNvSpPr>
          <p:nvPr>
            <p:ph type="ftr" sz="quarter" idx="20"/>
          </p:nvPr>
        </p:nvSpPr>
        <p:spPr/>
        <p:txBody>
          <a:bodyPr/>
          <a:lstStyle/>
          <a:p>
            <a:r>
              <a:rPr lang="en-US" noProof="0"/>
              <a:t>Group Communications</a:t>
            </a:r>
          </a:p>
        </p:txBody>
      </p:sp>
      <p:sp>
        <p:nvSpPr>
          <p:cNvPr id="5" name="Foliennummernplatzhalter 4"/>
          <p:cNvSpPr>
            <a:spLocks noGrp="1"/>
          </p:cNvSpPr>
          <p:nvPr>
            <p:ph type="sldNum" sz="quarter" idx="21"/>
          </p:nvPr>
        </p:nvSpPr>
        <p:spPr/>
        <p:txBody>
          <a:bodyPr/>
          <a:lstStyle/>
          <a:p>
            <a:r>
              <a:rPr lang="en-US" noProof="0"/>
              <a:t>Page </a:t>
            </a:r>
            <a:fld id="{DF769038-09FF-442B-BCC7-D20D922EF904}" type="slidenum">
              <a:rPr lang="en-US" noProof="0" smtClean="0"/>
              <a:pPr/>
              <a:t>‹#›</a:t>
            </a:fld>
            <a:endParaRPr lang="en-US" noProof="0"/>
          </a:p>
        </p:txBody>
      </p:sp>
      <p:sp>
        <p:nvSpPr>
          <p:cNvPr id="15" name="Rechteck 14"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spTree>
    <p:extLst>
      <p:ext uri="{BB962C8B-B14F-4D97-AF65-F5344CB8AC3E}">
        <p14:creationId xmlns:p14="http://schemas.microsoft.com/office/powerpoint/2010/main" val="2192381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0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extLst>
              <p:ext uri="{D42A27DB-BD31-4B8C-83A1-F6EECF244321}">
                <p14:modId xmlns:p14="http://schemas.microsoft.com/office/powerpoint/2010/main" val="3023942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hteck 12"/>
          <p:cNvSpPr/>
          <p:nvPr userDrawn="1"/>
        </p:nvSpPr>
        <p:spPr>
          <a:xfrm>
            <a:off x="0" y="719847"/>
            <a:ext cx="9144000" cy="4423653"/>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1"/>
            <a:endParaRPr lang="en-US" sz="1200" noProof="0">
              <a:solidFill>
                <a:schemeClr val="tx1"/>
              </a:solidFill>
            </a:endParaRPr>
          </a:p>
        </p:txBody>
      </p:sp>
      <p:sp>
        <p:nvSpPr>
          <p:cNvPr id="6" name="Rechteck 5"/>
          <p:cNvSpPr/>
          <p:nvPr/>
        </p:nvSpPr>
        <p:spPr>
          <a:xfrm>
            <a:off x="0" y="719847"/>
            <a:ext cx="9144000" cy="4423653"/>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1"/>
            <a:endParaRPr lang="en-US" sz="1200" noProof="0">
              <a:solidFill>
                <a:schemeClr val="tx1"/>
              </a:solidFill>
            </a:endParaRPr>
          </a:p>
        </p:txBody>
      </p:sp>
      <p:sp>
        <p:nvSpPr>
          <p:cNvPr id="8" name="Textplatzhalter 7"/>
          <p:cNvSpPr>
            <a:spLocks noGrp="1"/>
          </p:cNvSpPr>
          <p:nvPr>
            <p:ph type="body" sz="quarter" idx="13" hasCustomPrompt="1"/>
          </p:nvPr>
        </p:nvSpPr>
        <p:spPr>
          <a:xfrm>
            <a:off x="3644631" y="2361187"/>
            <a:ext cx="1627728" cy="830997"/>
          </a:xfrm>
        </p:spPr>
        <p:txBody>
          <a:bodyPr wrap="square">
            <a:spAutoFit/>
          </a:bodyPr>
          <a:lstStyle>
            <a:lvl1pPr algn="r">
              <a:defRPr sz="5400" b="1">
                <a:solidFill>
                  <a:schemeClr val="tx1"/>
                </a:solidFill>
              </a:defRPr>
            </a:lvl1pPr>
          </a:lstStyle>
          <a:p>
            <a:pPr lvl="0"/>
            <a:r>
              <a:rPr lang="en-US" noProof="0"/>
              <a:t>No</a:t>
            </a:r>
          </a:p>
        </p:txBody>
      </p:sp>
      <p:sp>
        <p:nvSpPr>
          <p:cNvPr id="10" name="Textplatzhalter 7"/>
          <p:cNvSpPr>
            <a:spLocks noGrp="1"/>
          </p:cNvSpPr>
          <p:nvPr>
            <p:ph type="body" sz="quarter" idx="14" hasCustomPrompt="1"/>
          </p:nvPr>
        </p:nvSpPr>
        <p:spPr>
          <a:xfrm>
            <a:off x="5447456" y="2730837"/>
            <a:ext cx="3301008" cy="369332"/>
          </a:xfrm>
        </p:spPr>
        <p:txBody>
          <a:bodyPr wrap="square">
            <a:spAutoFit/>
          </a:bodyPr>
          <a:lstStyle>
            <a:lvl1pPr algn="l">
              <a:defRPr sz="2400" b="1" cap="all" baseline="0">
                <a:solidFill>
                  <a:schemeClr val="tx1"/>
                </a:solidFill>
              </a:defRPr>
            </a:lvl1pPr>
          </a:lstStyle>
          <a:p>
            <a:pPr lvl="0"/>
            <a:r>
              <a:rPr lang="en-US" noProof="0"/>
              <a:t>text</a:t>
            </a:r>
          </a:p>
        </p:txBody>
      </p:sp>
      <p:sp>
        <p:nvSpPr>
          <p:cNvPr id="11" name="Bildplatzhalter 24"/>
          <p:cNvSpPr>
            <a:spLocks noGrp="1"/>
          </p:cNvSpPr>
          <p:nvPr>
            <p:ph type="pic" sz="quarter" idx="15"/>
          </p:nvPr>
        </p:nvSpPr>
        <p:spPr>
          <a:xfrm>
            <a:off x="0" y="719848"/>
            <a:ext cx="4808180" cy="4423652"/>
          </a:xfrm>
          <a:custGeom>
            <a:avLst/>
            <a:gdLst/>
            <a:ahLst/>
            <a:cxnLst/>
            <a:rect l="l" t="t" r="r" b="b"/>
            <a:pathLst>
              <a:path w="4808180" h="4423652">
                <a:moveTo>
                  <a:pt x="0" y="0"/>
                </a:moveTo>
                <a:lnTo>
                  <a:pt x="4808180" y="0"/>
                </a:lnTo>
                <a:lnTo>
                  <a:pt x="2240765" y="4423652"/>
                </a:lnTo>
                <a:lnTo>
                  <a:pt x="0" y="4423652"/>
                </a:lnTo>
                <a:close/>
              </a:path>
            </a:pathLst>
          </a:custGeom>
        </p:spPr>
        <p:txBody>
          <a:bodyPr/>
          <a:lstStyle>
            <a:lvl1pPr marL="0" indent="0">
              <a:buFontTx/>
              <a:buNone/>
              <a:defRPr/>
            </a:lvl1pPr>
          </a:lstStyle>
          <a:p>
            <a:r>
              <a:rPr lang="en-US" noProof="0"/>
              <a:t>Click icon to add picture</a:t>
            </a:r>
          </a:p>
        </p:txBody>
      </p:sp>
      <p:sp>
        <p:nvSpPr>
          <p:cNvPr id="2" name="Datumsplatzhalter 1"/>
          <p:cNvSpPr>
            <a:spLocks noGrp="1"/>
          </p:cNvSpPr>
          <p:nvPr>
            <p:ph type="dt" sz="half" idx="16"/>
          </p:nvPr>
        </p:nvSpPr>
        <p:spPr/>
        <p:txBody>
          <a:bodyPr/>
          <a:lstStyle/>
          <a:p>
            <a:r>
              <a:rPr lang="en-CH" noProof="0"/>
              <a:t>25/07/2023</a:t>
            </a:r>
            <a:endParaRPr lang="en-US" noProof="0"/>
          </a:p>
        </p:txBody>
      </p:sp>
      <p:sp>
        <p:nvSpPr>
          <p:cNvPr id="3" name="Fußzeilenplatzhalter 2"/>
          <p:cNvSpPr>
            <a:spLocks noGrp="1"/>
          </p:cNvSpPr>
          <p:nvPr>
            <p:ph type="ftr" sz="quarter" idx="17"/>
          </p:nvPr>
        </p:nvSpPr>
        <p:spPr/>
        <p:txBody>
          <a:bodyPr/>
          <a:lstStyle/>
          <a:p>
            <a:r>
              <a:rPr lang="en-US" noProof="0"/>
              <a:t>Group Communications</a:t>
            </a:r>
          </a:p>
        </p:txBody>
      </p:sp>
      <p:sp>
        <p:nvSpPr>
          <p:cNvPr id="4" name="Foliennummernplatzhalter 3"/>
          <p:cNvSpPr>
            <a:spLocks noGrp="1"/>
          </p:cNvSpPr>
          <p:nvPr>
            <p:ph type="sldNum" sz="quarter" idx="18"/>
          </p:nvPr>
        </p:nvSpPr>
        <p:spPr/>
        <p:txBody>
          <a:bodyPr/>
          <a:lstStyle/>
          <a:p>
            <a:r>
              <a:rPr lang="en-US" noProof="0"/>
              <a:t>Page </a:t>
            </a:r>
            <a:fld id="{DF769038-09FF-442B-BCC7-D20D922EF904}" type="slidenum">
              <a:rPr lang="en-US" noProof="0" smtClean="0"/>
              <a:pPr/>
              <a:t>‹#›</a:t>
            </a:fld>
            <a:endParaRPr lang="en-US" noProof="0"/>
          </a:p>
        </p:txBody>
      </p:sp>
    </p:spTree>
    <p:extLst>
      <p:ext uri="{BB962C8B-B14F-4D97-AF65-F5344CB8AC3E}">
        <p14:creationId xmlns:p14="http://schemas.microsoft.com/office/powerpoint/2010/main" val="3395407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with Tex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3329140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hteck 9"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000" b="1" i="0" baseline="0">
              <a:latin typeface="Mark Pro" panose="020B0504020201010104" pitchFamily="34" charset="0"/>
              <a:ea typeface="+mj-ea"/>
              <a:cs typeface="+mj-cs"/>
              <a:sym typeface="Arial"/>
            </a:endParaRPr>
          </a:p>
        </p:txBody>
      </p:sp>
      <p:sp>
        <p:nvSpPr>
          <p:cNvPr id="6" name="Bildplatzhalter 5"/>
          <p:cNvSpPr>
            <a:spLocks noGrp="1"/>
          </p:cNvSpPr>
          <p:nvPr>
            <p:ph type="pic" sz="quarter" idx="13"/>
          </p:nvPr>
        </p:nvSpPr>
        <p:spPr>
          <a:xfrm>
            <a:off x="0" y="0"/>
            <a:ext cx="2711450" cy="5143500"/>
          </a:xfrm>
        </p:spPr>
        <p:txBody>
          <a:bodyPr/>
          <a:lstStyle/>
          <a:p>
            <a:r>
              <a:rPr lang="en-US" noProof="0"/>
              <a:t>Click icon to add picture</a:t>
            </a:r>
          </a:p>
        </p:txBody>
      </p:sp>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3" name="Inhaltsplatzhalter 2"/>
          <p:cNvSpPr>
            <a:spLocks noGrp="1"/>
          </p:cNvSpPr>
          <p:nvPr>
            <p:ph idx="1" hasCustomPrompt="1"/>
          </p:nvPr>
        </p:nvSpPr>
        <p:spPr>
          <a:xfrm>
            <a:off x="3106366" y="1178161"/>
            <a:ext cx="5642098" cy="3337805"/>
          </a:xfrm>
        </p:spPr>
        <p:txBody>
          <a:bodyPr/>
          <a:lstStyle>
            <a:lvl1pPr>
              <a:spcBef>
                <a:spcPts val="600"/>
              </a:spcBef>
              <a:defRPr sz="1400"/>
            </a:lvl1pPr>
            <a:lvl2pPr>
              <a:spcBef>
                <a:spcPts val="600"/>
              </a:spcBef>
              <a:defRPr sz="1400"/>
            </a:lvl2pPr>
            <a:lvl3pPr marL="450850" indent="-184150">
              <a:spcBef>
                <a:spcPts val="200"/>
              </a:spcBef>
              <a:buFont typeface="Wingdings" panose="05000000000000000000" pitchFamily="2" charset="2"/>
              <a:buChar char="§"/>
              <a:defRPr sz="1400"/>
            </a:lvl3pPr>
            <a:lvl4pPr marL="715963" indent="-177800">
              <a:spcBef>
                <a:spcPts val="0"/>
              </a:spcBef>
              <a:buFont typeface="Wingdings" panose="05000000000000000000" pitchFamily="2" charset="2"/>
              <a:buChar char="§"/>
              <a:defRPr sz="1200"/>
            </a:lvl4pPr>
            <a:lvl5pPr marL="982663" indent="-176213">
              <a:spcBef>
                <a:spcPts val="0"/>
              </a:spcBef>
              <a:buFont typeface="Wingdings" panose="05000000000000000000" pitchFamily="2" charset="2"/>
              <a:buChar char="§"/>
              <a:defRPr sz="1200"/>
            </a:lvl5pPr>
          </a:lstStyle>
          <a:p>
            <a:pPr lvl="0"/>
            <a:r>
              <a:rPr lang="en-US" noProof="0" err="1"/>
              <a:t>Textmasterformat</a:t>
            </a:r>
            <a:r>
              <a:rPr lang="en-US" noProof="0"/>
              <a:t> </a:t>
            </a:r>
            <a:r>
              <a:rPr lang="en-US" noProof="0" err="1"/>
              <a:t>bearbeiten</a:t>
            </a:r>
            <a:endParaRPr lang="en-US" noProof="0"/>
          </a:p>
          <a:p>
            <a:pPr lvl="1"/>
            <a:r>
              <a:rPr lang="en-US" noProof="0" err="1"/>
              <a:t>Erste</a:t>
            </a:r>
            <a:r>
              <a:rPr lang="en-US" noProof="0"/>
              <a:t> Ebene</a:t>
            </a:r>
          </a:p>
          <a:p>
            <a:pPr lvl="2"/>
            <a:r>
              <a:rPr lang="en-US" noProof="0" err="1"/>
              <a:t>Zweite</a:t>
            </a:r>
            <a:r>
              <a:rPr lang="en-US" noProof="0"/>
              <a:t> Ebene</a:t>
            </a:r>
          </a:p>
          <a:p>
            <a:pPr lvl="3"/>
            <a:r>
              <a:rPr lang="en-US" noProof="0" err="1"/>
              <a:t>Dritte</a:t>
            </a:r>
            <a:r>
              <a:rPr lang="en-US" noProof="0"/>
              <a:t> Ebene</a:t>
            </a:r>
          </a:p>
          <a:p>
            <a:pPr lvl="4"/>
            <a:r>
              <a:rPr lang="en-US" noProof="0" err="1"/>
              <a:t>Vierte</a:t>
            </a:r>
            <a:r>
              <a:rPr lang="en-US" noProof="0"/>
              <a:t> Ebene</a:t>
            </a:r>
          </a:p>
        </p:txBody>
      </p:sp>
      <p:sp>
        <p:nvSpPr>
          <p:cNvPr id="4" name="Datumsplatzhalter 3"/>
          <p:cNvSpPr>
            <a:spLocks noGrp="1"/>
          </p:cNvSpPr>
          <p:nvPr>
            <p:ph type="dt" sz="half" idx="14"/>
          </p:nvPr>
        </p:nvSpPr>
        <p:spPr/>
        <p:txBody>
          <a:bodyPr/>
          <a:lstStyle/>
          <a:p>
            <a:r>
              <a:rPr lang="en-CH" noProof="0"/>
              <a:t>25/07/2023</a:t>
            </a:r>
            <a:endParaRPr lang="en-US" noProof="0"/>
          </a:p>
        </p:txBody>
      </p:sp>
      <p:sp>
        <p:nvSpPr>
          <p:cNvPr id="5" name="Fußzeilenplatzhalter 4"/>
          <p:cNvSpPr>
            <a:spLocks noGrp="1"/>
          </p:cNvSpPr>
          <p:nvPr>
            <p:ph type="ftr" sz="quarter" idx="15"/>
          </p:nvPr>
        </p:nvSpPr>
        <p:spPr/>
        <p:txBody>
          <a:bodyPr/>
          <a:lstStyle/>
          <a:p>
            <a:r>
              <a:rPr lang="en-US" noProof="0"/>
              <a:t>Group Communications</a:t>
            </a:r>
          </a:p>
        </p:txBody>
      </p:sp>
      <p:sp>
        <p:nvSpPr>
          <p:cNvPr id="9" name="Foliennummernplatzhalter 8"/>
          <p:cNvSpPr>
            <a:spLocks noGrp="1"/>
          </p:cNvSpPr>
          <p:nvPr>
            <p:ph type="sldNum" sz="quarter" idx="16"/>
          </p:nvPr>
        </p:nvSpPr>
        <p:spPr/>
        <p:txBody>
          <a:bodyPr/>
          <a:lstStyle/>
          <a:p>
            <a:r>
              <a:rPr lang="en-US" noProof="0"/>
              <a:t>Page </a:t>
            </a:r>
            <a:fld id="{DF769038-09FF-442B-BCC7-D20D922EF904}" type="slidenum">
              <a:rPr lang="en-US" noProof="0" smtClean="0"/>
              <a:pPr/>
              <a:t>‹#›</a:t>
            </a:fld>
            <a:endParaRPr lang="en-US" noProof="0"/>
          </a:p>
        </p:txBody>
      </p:sp>
      <p:sp>
        <p:nvSpPr>
          <p:cNvPr id="2" name="Titel 1"/>
          <p:cNvSpPr>
            <a:spLocks noGrp="1"/>
          </p:cNvSpPr>
          <p:nvPr>
            <p:ph type="title"/>
          </p:nvPr>
        </p:nvSpPr>
        <p:spPr>
          <a:xfrm>
            <a:off x="3106366" y="345885"/>
            <a:ext cx="5642098" cy="615553"/>
          </a:xfrm>
        </p:spPr>
        <p:txBody>
          <a:bodyPr>
            <a:spAutoFit/>
          </a:bodyPr>
          <a:lstStyle/>
          <a:p>
            <a:r>
              <a:rPr lang="en-US" noProof="0"/>
              <a:t>Click to edit Master title style</a:t>
            </a:r>
          </a:p>
        </p:txBody>
      </p:sp>
      <p:sp>
        <p:nvSpPr>
          <p:cNvPr id="11" name="Rechteck 10"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grpSp>
        <p:nvGrpSpPr>
          <p:cNvPr id="12" name="Gruppieren 1">
            <a:extLst>
              <a:ext uri="{FF2B5EF4-FFF2-40B4-BE49-F238E27FC236}">
                <a16:creationId xmlns:a16="http://schemas.microsoft.com/office/drawing/2014/main" id="{3A139C09-7094-90BA-4D87-58D3E09CF2C2}"/>
              </a:ext>
            </a:extLst>
          </p:cNvPr>
          <p:cNvGrpSpPr/>
          <p:nvPr userDrawn="1"/>
        </p:nvGrpSpPr>
        <p:grpSpPr>
          <a:xfrm>
            <a:off x="4572000" y="4775139"/>
            <a:ext cx="854615" cy="156136"/>
            <a:chOff x="2971179" y="4732212"/>
            <a:chExt cx="854615" cy="156136"/>
          </a:xfrm>
        </p:grpSpPr>
        <p:pic>
          <p:nvPicPr>
            <p:cNvPr id="13" name="Grafik 10">
              <a:extLst>
                <a:ext uri="{FF2B5EF4-FFF2-40B4-BE49-F238E27FC236}">
                  <a16:creationId xmlns:a16="http://schemas.microsoft.com/office/drawing/2014/main" id="{76CF2447-FE21-4C9B-A96E-201580A3A4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179" y="4732212"/>
              <a:ext cx="156136" cy="156136"/>
            </a:xfrm>
            <a:prstGeom prst="rect">
              <a:avLst/>
            </a:prstGeom>
          </p:spPr>
        </p:pic>
        <p:sp>
          <p:nvSpPr>
            <p:cNvPr id="14" name="Textfeld 11">
              <a:extLst>
                <a:ext uri="{FF2B5EF4-FFF2-40B4-BE49-F238E27FC236}">
                  <a16:creationId xmlns:a16="http://schemas.microsoft.com/office/drawing/2014/main" id="{D8EB6CC8-643F-4CDC-C7BB-14CE796C1261}"/>
                </a:ext>
              </a:extLst>
            </p:cNvPr>
            <p:cNvSpPr txBox="1"/>
            <p:nvPr/>
          </p:nvSpPr>
          <p:spPr>
            <a:xfrm>
              <a:off x="3186195" y="4748725"/>
              <a:ext cx="639599" cy="107722"/>
            </a:xfrm>
            <a:prstGeom prst="rect">
              <a:avLst/>
            </a:prstGeom>
            <a:noFill/>
          </p:spPr>
          <p:txBody>
            <a:bodyPr wrap="none" lIns="0" tIns="0" rIns="0" bIns="0" rtlCol="0">
              <a:spAutoFit/>
            </a:bodyPr>
            <a:lstStyle/>
            <a:p>
              <a:r>
                <a:rPr lang="en-US" sz="700" noProof="0" dirty="0">
                  <a:latin typeface="Mark Pro" panose="020B0504020201010104" pitchFamily="34" charset="77"/>
                </a:rPr>
                <a:t>Show you care</a:t>
              </a:r>
              <a:endParaRPr lang="de-DE" sz="700" dirty="0" err="1"/>
            </a:p>
          </p:txBody>
        </p:sp>
      </p:grpSp>
      <p:grpSp>
        <p:nvGrpSpPr>
          <p:cNvPr id="15" name="Gruppieren 12">
            <a:extLst>
              <a:ext uri="{FF2B5EF4-FFF2-40B4-BE49-F238E27FC236}">
                <a16:creationId xmlns:a16="http://schemas.microsoft.com/office/drawing/2014/main" id="{F9A4D843-6A29-14F9-06A5-06BB993AE5E5}"/>
              </a:ext>
            </a:extLst>
          </p:cNvPr>
          <p:cNvGrpSpPr/>
          <p:nvPr userDrawn="1"/>
        </p:nvGrpSpPr>
        <p:grpSpPr>
          <a:xfrm>
            <a:off x="5719487" y="4775139"/>
            <a:ext cx="1037501" cy="156136"/>
            <a:chOff x="4284057" y="4732212"/>
            <a:chExt cx="1037501" cy="156136"/>
          </a:xfrm>
        </p:grpSpPr>
        <p:pic>
          <p:nvPicPr>
            <p:cNvPr id="16" name="Grafik 13">
              <a:extLst>
                <a:ext uri="{FF2B5EF4-FFF2-40B4-BE49-F238E27FC236}">
                  <a16:creationId xmlns:a16="http://schemas.microsoft.com/office/drawing/2014/main" id="{5780E127-08E3-73CB-689B-E2D6B2ADF6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057" y="4732212"/>
              <a:ext cx="156136" cy="156136"/>
            </a:xfrm>
            <a:prstGeom prst="rect">
              <a:avLst/>
            </a:prstGeom>
          </p:spPr>
        </p:pic>
        <p:sp>
          <p:nvSpPr>
            <p:cNvPr id="17" name="Textfeld 14">
              <a:extLst>
                <a:ext uri="{FF2B5EF4-FFF2-40B4-BE49-F238E27FC236}">
                  <a16:creationId xmlns:a16="http://schemas.microsoft.com/office/drawing/2014/main" id="{E248F92A-234C-07C4-9685-9472DB24FB6B}"/>
                </a:ext>
              </a:extLst>
            </p:cNvPr>
            <p:cNvSpPr txBox="1"/>
            <p:nvPr/>
          </p:nvSpPr>
          <p:spPr>
            <a:xfrm>
              <a:off x="4496011" y="4748725"/>
              <a:ext cx="825547" cy="107722"/>
            </a:xfrm>
            <a:prstGeom prst="rect">
              <a:avLst/>
            </a:prstGeom>
            <a:noFill/>
          </p:spPr>
          <p:txBody>
            <a:bodyPr wrap="none" lIns="0" tIns="0" rIns="0" bIns="0" rtlCol="0">
              <a:spAutoFit/>
            </a:bodyPr>
            <a:lstStyle/>
            <a:p>
              <a:r>
                <a:rPr lang="en-US" sz="700" noProof="0" dirty="0">
                  <a:latin typeface="Mark Pro" panose="020B0504020201010104" pitchFamily="34" charset="77"/>
                </a:rPr>
                <a:t>Do the right things</a:t>
              </a:r>
              <a:endParaRPr lang="de-DE" sz="700" dirty="0" err="1"/>
            </a:p>
          </p:txBody>
        </p:sp>
      </p:grpSp>
      <p:grpSp>
        <p:nvGrpSpPr>
          <p:cNvPr id="18" name="Gruppieren 15">
            <a:extLst>
              <a:ext uri="{FF2B5EF4-FFF2-40B4-BE49-F238E27FC236}">
                <a16:creationId xmlns:a16="http://schemas.microsoft.com/office/drawing/2014/main" id="{FE7F798A-323F-5AB2-646F-3FF4AFE0E994}"/>
              </a:ext>
            </a:extLst>
          </p:cNvPr>
          <p:cNvGrpSpPr/>
          <p:nvPr userDrawn="1"/>
        </p:nvGrpSpPr>
        <p:grpSpPr>
          <a:xfrm>
            <a:off x="7047536" y="4775139"/>
            <a:ext cx="853011" cy="156136"/>
            <a:chOff x="5843733" y="4732212"/>
            <a:chExt cx="853011" cy="156136"/>
          </a:xfrm>
        </p:grpSpPr>
        <p:pic>
          <p:nvPicPr>
            <p:cNvPr id="19" name="Grafik 16">
              <a:extLst>
                <a:ext uri="{FF2B5EF4-FFF2-40B4-BE49-F238E27FC236}">
                  <a16:creationId xmlns:a16="http://schemas.microsoft.com/office/drawing/2014/main" id="{5C7883A0-D7F2-DD4E-34B7-6B057096A3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3733" y="4732212"/>
              <a:ext cx="156136" cy="156136"/>
            </a:xfrm>
            <a:prstGeom prst="rect">
              <a:avLst/>
            </a:prstGeom>
          </p:spPr>
        </p:pic>
        <p:sp>
          <p:nvSpPr>
            <p:cNvPr id="20" name="Textfeld 17">
              <a:extLst>
                <a:ext uri="{FF2B5EF4-FFF2-40B4-BE49-F238E27FC236}">
                  <a16:creationId xmlns:a16="http://schemas.microsoft.com/office/drawing/2014/main" id="{3CE9D77E-56C1-B0BE-8486-EEA8F4F2DE56}"/>
                </a:ext>
              </a:extLst>
            </p:cNvPr>
            <p:cNvSpPr txBox="1"/>
            <p:nvPr/>
          </p:nvSpPr>
          <p:spPr>
            <a:xfrm>
              <a:off x="6058749" y="4748725"/>
              <a:ext cx="637995" cy="107722"/>
            </a:xfrm>
            <a:prstGeom prst="rect">
              <a:avLst/>
            </a:prstGeom>
            <a:noFill/>
          </p:spPr>
          <p:txBody>
            <a:bodyPr wrap="none" lIns="0" tIns="0" rIns="0" bIns="0" rtlCol="0">
              <a:spAutoFit/>
            </a:bodyPr>
            <a:lstStyle/>
            <a:p>
              <a:r>
                <a:rPr lang="en-US" sz="700" noProof="0" dirty="0">
                  <a:latin typeface="Mark Pro" panose="020B0504020201010104" pitchFamily="34" charset="77"/>
                </a:rPr>
                <a:t>Win as a team</a:t>
              </a:r>
              <a:endParaRPr lang="de-DE" sz="700" dirty="0" err="1"/>
            </a:p>
          </p:txBody>
        </p:sp>
      </p:grpSp>
    </p:spTree>
    <p:extLst>
      <p:ext uri="{BB962C8B-B14F-4D97-AF65-F5344CB8AC3E}">
        <p14:creationId xmlns:p14="http://schemas.microsoft.com/office/powerpoint/2010/main" val="2853282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with Text on top">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extLst>
              <p:ext uri="{D42A27DB-BD31-4B8C-83A1-F6EECF244321}">
                <p14:modId xmlns:p14="http://schemas.microsoft.com/office/powerpoint/2010/main" val="3058548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5" name="Objek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Bildplatzhalter 2"/>
          <p:cNvSpPr>
            <a:spLocks noGrp="1"/>
          </p:cNvSpPr>
          <p:nvPr>
            <p:ph type="pic" sz="quarter" idx="19"/>
          </p:nvPr>
        </p:nvSpPr>
        <p:spPr>
          <a:xfrm>
            <a:off x="0" y="719138"/>
            <a:ext cx="9144000" cy="4424362"/>
          </a:xfrm>
        </p:spPr>
        <p:txBody>
          <a:bodyPr/>
          <a:lstStyle/>
          <a:p>
            <a:r>
              <a:rPr lang="en-US" noProof="0"/>
              <a:t>Click icon to add picture</a:t>
            </a:r>
          </a:p>
        </p:txBody>
      </p:sp>
      <p:sp>
        <p:nvSpPr>
          <p:cNvPr id="10" name="Textplatzhalter 7"/>
          <p:cNvSpPr>
            <a:spLocks noGrp="1"/>
          </p:cNvSpPr>
          <p:nvPr>
            <p:ph type="body" sz="quarter" idx="14" hasCustomPrompt="1"/>
          </p:nvPr>
        </p:nvSpPr>
        <p:spPr>
          <a:xfrm>
            <a:off x="395536" y="1193867"/>
            <a:ext cx="3683596" cy="738664"/>
          </a:xfrm>
        </p:spPr>
        <p:txBody>
          <a:bodyPr wrap="square">
            <a:spAutoFit/>
          </a:bodyPr>
          <a:lstStyle>
            <a:lvl1pPr algn="l">
              <a:defRPr sz="2400" b="1" cap="all" baseline="0">
                <a:solidFill>
                  <a:schemeClr val="tx1"/>
                </a:solidFill>
              </a:defRPr>
            </a:lvl1pPr>
          </a:lstStyle>
          <a:p>
            <a:pPr lvl="0"/>
            <a:r>
              <a:rPr lang="en-US" noProof="0" err="1"/>
              <a:t>Textmasterformat</a:t>
            </a:r>
            <a:r>
              <a:rPr lang="en-US" noProof="0"/>
              <a:t> </a:t>
            </a:r>
            <a:r>
              <a:rPr lang="en-US" noProof="0" err="1"/>
              <a:t>bearbeiten</a:t>
            </a:r>
            <a:endParaRPr lang="en-US" noProof="0"/>
          </a:p>
        </p:txBody>
      </p:sp>
      <p:sp>
        <p:nvSpPr>
          <p:cNvPr id="15" name="Textplatzhalter 7"/>
          <p:cNvSpPr>
            <a:spLocks noGrp="1"/>
          </p:cNvSpPr>
          <p:nvPr>
            <p:ph type="body" sz="quarter" idx="20" hasCustomPrompt="1"/>
          </p:nvPr>
        </p:nvSpPr>
        <p:spPr>
          <a:xfrm>
            <a:off x="395536" y="1933062"/>
            <a:ext cx="3683596" cy="246221"/>
          </a:xfrm>
        </p:spPr>
        <p:txBody>
          <a:bodyPr wrap="square">
            <a:spAutoFit/>
          </a:bodyPr>
          <a:lstStyle>
            <a:lvl1pPr algn="l">
              <a:defRPr sz="1600" b="0" cap="none" baseline="0">
                <a:solidFill>
                  <a:schemeClr val="tx1"/>
                </a:solidFill>
              </a:defRPr>
            </a:lvl1pPr>
          </a:lstStyle>
          <a:p>
            <a:pPr lvl="0"/>
            <a:r>
              <a:rPr lang="en-US" noProof="0" err="1"/>
              <a:t>Textmasterformat</a:t>
            </a:r>
            <a:r>
              <a:rPr lang="en-US" noProof="0"/>
              <a:t> </a:t>
            </a:r>
            <a:r>
              <a:rPr lang="en-US" noProof="0" err="1"/>
              <a:t>bearbeiten</a:t>
            </a:r>
            <a:endParaRPr lang="en-US" noProof="0"/>
          </a:p>
        </p:txBody>
      </p:sp>
      <p:sp>
        <p:nvSpPr>
          <p:cNvPr id="2" name="Datumsplatzhalter 1"/>
          <p:cNvSpPr>
            <a:spLocks noGrp="1"/>
          </p:cNvSpPr>
          <p:nvPr>
            <p:ph type="dt" sz="half" idx="21"/>
          </p:nvPr>
        </p:nvSpPr>
        <p:spPr/>
        <p:txBody>
          <a:bodyPr/>
          <a:lstStyle/>
          <a:p>
            <a:r>
              <a:rPr lang="en-CH" noProof="0"/>
              <a:t>25/07/2023</a:t>
            </a:r>
            <a:endParaRPr lang="en-US" noProof="0"/>
          </a:p>
        </p:txBody>
      </p:sp>
      <p:sp>
        <p:nvSpPr>
          <p:cNvPr id="4" name="Fußzeilenplatzhalter 3"/>
          <p:cNvSpPr>
            <a:spLocks noGrp="1"/>
          </p:cNvSpPr>
          <p:nvPr>
            <p:ph type="ftr" sz="quarter" idx="22"/>
          </p:nvPr>
        </p:nvSpPr>
        <p:spPr/>
        <p:txBody>
          <a:bodyPr/>
          <a:lstStyle/>
          <a:p>
            <a:r>
              <a:rPr lang="en-US" noProof="0"/>
              <a:t>Group Communications</a:t>
            </a:r>
          </a:p>
        </p:txBody>
      </p:sp>
      <p:sp>
        <p:nvSpPr>
          <p:cNvPr id="6" name="Foliennummernplatzhalter 5"/>
          <p:cNvSpPr>
            <a:spLocks noGrp="1"/>
          </p:cNvSpPr>
          <p:nvPr>
            <p:ph type="sldNum" sz="quarter" idx="23"/>
          </p:nvPr>
        </p:nvSpPr>
        <p:spPr/>
        <p:txBody>
          <a:bodyPr/>
          <a:lstStyle/>
          <a:p>
            <a:r>
              <a:rPr lang="en-US" noProof="0"/>
              <a:t>Page </a:t>
            </a:r>
            <a:fld id="{DF769038-09FF-442B-BCC7-D20D922EF904}" type="slidenum">
              <a:rPr lang="en-US" noProof="0" smtClean="0"/>
              <a:pPr/>
              <a:t>‹#›</a:t>
            </a:fld>
            <a:endParaRPr lang="en-US" noProof="0"/>
          </a:p>
        </p:txBody>
      </p:sp>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3058548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306" imgH="306" progId="TCLayout.ActiveDocument.1">
                  <p:embed/>
                </p:oleObj>
              </mc:Choice>
              <mc:Fallback>
                <p:oleObj name="think-cell Folie" r:id="rId6" imgW="306" imgH="306" progId="TCLayout.ActiveDocument.1">
                  <p:embed/>
                  <p:pic>
                    <p:nvPicPr>
                      <p:cNvPr id="9" name="Objek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544786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1271257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hteck 9"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200" b="1" i="0" baseline="0">
              <a:latin typeface="Mark Pro" panose="020B0504020201010104" pitchFamily="34" charset="0"/>
              <a:ea typeface="+mj-ea"/>
              <a:cs typeface="+mj-cs"/>
              <a:sym typeface="Arial"/>
            </a:endParaRPr>
          </a:p>
        </p:txBody>
      </p:sp>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2" name="Titel 1"/>
          <p:cNvSpPr>
            <a:spLocks noGrp="1"/>
          </p:cNvSpPr>
          <p:nvPr>
            <p:ph type="ctrTitle" hasCustomPrompt="1"/>
          </p:nvPr>
        </p:nvSpPr>
        <p:spPr>
          <a:xfrm>
            <a:off x="3709482" y="3095879"/>
            <a:ext cx="5038928" cy="677108"/>
          </a:xfrm>
        </p:spPr>
        <p:txBody>
          <a:bodyPr wrap="square" lIns="0" tIns="0" rIns="0" bIns="0" anchor="t" anchorCtr="0">
            <a:spAutoFit/>
          </a:bodyPr>
          <a:lstStyle>
            <a:lvl1pPr algn="l">
              <a:defRPr sz="2200" b="1" cap="all" baseline="0">
                <a:solidFill>
                  <a:schemeClr val="tx1"/>
                </a:solidFill>
              </a:defRPr>
            </a:lvl1p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23" name="Textfeld 22"/>
          <p:cNvSpPr txBox="1"/>
          <p:nvPr/>
        </p:nvSpPr>
        <p:spPr>
          <a:xfrm>
            <a:off x="3709482" y="4773642"/>
            <a:ext cx="730969" cy="138499"/>
          </a:xfrm>
          <a:prstGeom prst="rect">
            <a:avLst/>
          </a:prstGeom>
          <a:noFill/>
        </p:spPr>
        <p:txBody>
          <a:bodyPr wrap="none" lIns="0" tIns="0" rIns="0" bIns="0" rtlCol="0">
            <a:spAutoFit/>
          </a:bodyPr>
          <a:lstStyle/>
          <a:p>
            <a:r>
              <a:rPr lang="en-US" sz="900" noProof="0">
                <a:solidFill>
                  <a:schemeClr val="tx2"/>
                </a:solidFill>
              </a:rPr>
              <a:t>swissport.com</a:t>
            </a:r>
          </a:p>
        </p:txBody>
      </p:sp>
      <p:sp>
        <p:nvSpPr>
          <p:cNvPr id="25" name="Bildplatzhalter 24"/>
          <p:cNvSpPr>
            <a:spLocks noGrp="1"/>
          </p:cNvSpPr>
          <p:nvPr>
            <p:ph type="pic" sz="quarter" idx="11"/>
          </p:nvPr>
        </p:nvSpPr>
        <p:spPr>
          <a:xfrm>
            <a:off x="0" y="1"/>
            <a:ext cx="5225967" cy="5143499"/>
          </a:xfrm>
          <a:custGeom>
            <a:avLst/>
            <a:gdLst/>
            <a:ahLst/>
            <a:cxnLst/>
            <a:rect l="l" t="t" r="r" b="b"/>
            <a:pathLst>
              <a:path w="5225967" h="5143499">
                <a:moveTo>
                  <a:pt x="0" y="0"/>
                </a:moveTo>
                <a:lnTo>
                  <a:pt x="5225967" y="0"/>
                </a:lnTo>
                <a:lnTo>
                  <a:pt x="2240765" y="5143499"/>
                </a:lnTo>
                <a:lnTo>
                  <a:pt x="0" y="5143499"/>
                </a:lnTo>
                <a:close/>
              </a:path>
            </a:pathLst>
          </a:custGeom>
        </p:spPr>
        <p:txBody>
          <a:bodyPr/>
          <a:lstStyle>
            <a:lvl1pPr marL="0" indent="0">
              <a:buFontTx/>
              <a:buNone/>
              <a:defRPr/>
            </a:lvl1pPr>
          </a:lstStyle>
          <a:p>
            <a:r>
              <a:rPr lang="en-US" noProof="0"/>
              <a:t>Click icon to add picture</a:t>
            </a:r>
          </a:p>
        </p:txBody>
      </p:sp>
      <p:pic>
        <p:nvPicPr>
          <p:cNvPr id="9" name="EF8DC887-557E-4024-8241-7E3BB562769A" descr="CA47355D-E165-4DA2-B984-F3EB19956642@fritz"/>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12707" y="391765"/>
            <a:ext cx="1441057" cy="29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200" b="1" i="0" baseline="0">
              <a:latin typeface="Mark Pro" panose="020B0504020201010104" pitchFamily="34" charset="0"/>
              <a:ea typeface="+mj-ea"/>
              <a:cs typeface="+mj-cs"/>
              <a:sym typeface="Arial"/>
            </a:endParaRPr>
          </a:p>
        </p:txBody>
      </p:sp>
      <p:sp>
        <p:nvSpPr>
          <p:cNvPr id="12" name="Textfeld 11"/>
          <p:cNvSpPr txBox="1"/>
          <p:nvPr userDrawn="1"/>
        </p:nvSpPr>
        <p:spPr>
          <a:xfrm>
            <a:off x="3709482" y="4773642"/>
            <a:ext cx="730969" cy="138499"/>
          </a:xfrm>
          <a:prstGeom prst="rect">
            <a:avLst/>
          </a:prstGeom>
          <a:noFill/>
        </p:spPr>
        <p:txBody>
          <a:bodyPr wrap="none" lIns="0" tIns="0" rIns="0" bIns="0" rtlCol="0">
            <a:spAutoFit/>
          </a:bodyPr>
          <a:lstStyle/>
          <a:p>
            <a:r>
              <a:rPr lang="en-US" sz="900" noProof="0">
                <a:solidFill>
                  <a:schemeClr val="tx2"/>
                </a:solidFill>
              </a:rPr>
              <a:t>swissport.com</a:t>
            </a:r>
          </a:p>
        </p:txBody>
      </p:sp>
      <p:pic>
        <p:nvPicPr>
          <p:cNvPr id="13" name="EF8DC887-557E-4024-8241-7E3BB562769A" descr="CA47355D-E165-4DA2-B984-F3EB19956642@fritz"/>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312707" y="391765"/>
            <a:ext cx="1441057" cy="29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7">
            <a:extLst>
              <a:ext uri="{FF2B5EF4-FFF2-40B4-BE49-F238E27FC236}">
                <a16:creationId xmlns:a16="http://schemas.microsoft.com/office/drawing/2014/main" id="{29E912CA-C7F4-585D-0705-E472AE9B99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671111" y="4698205"/>
            <a:ext cx="228600" cy="228600"/>
          </a:xfrm>
          <a:prstGeom prst="rect">
            <a:avLst/>
          </a:prstGeom>
        </p:spPr>
      </p:pic>
      <p:pic>
        <p:nvPicPr>
          <p:cNvPr id="4" name="Grafik 18">
            <a:extLst>
              <a:ext uri="{FF2B5EF4-FFF2-40B4-BE49-F238E27FC236}">
                <a16:creationId xmlns:a16="http://schemas.microsoft.com/office/drawing/2014/main" id="{6F5D41F6-8F73-D993-97DE-A408755E69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00078" y="4698205"/>
            <a:ext cx="228600" cy="228600"/>
          </a:xfrm>
          <a:prstGeom prst="rect">
            <a:avLst/>
          </a:prstGeom>
        </p:spPr>
      </p:pic>
      <p:pic>
        <p:nvPicPr>
          <p:cNvPr id="5" name="Grafik 19">
            <a:extLst>
              <a:ext uri="{FF2B5EF4-FFF2-40B4-BE49-F238E27FC236}">
                <a16:creationId xmlns:a16="http://schemas.microsoft.com/office/drawing/2014/main" id="{4E5DECD7-E72C-524F-0A7E-F636DA9BF05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529046" y="4698205"/>
            <a:ext cx="228600" cy="228600"/>
          </a:xfrm>
          <a:prstGeom prst="rect">
            <a:avLst/>
          </a:prstGeom>
        </p:spPr>
      </p:pic>
    </p:spTree>
    <p:extLst>
      <p:ext uri="{BB962C8B-B14F-4D97-AF65-F5344CB8AC3E}">
        <p14:creationId xmlns:p14="http://schemas.microsoft.com/office/powerpoint/2010/main" val="1491328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859B8BCC-1137-4D35-A0C9-CF96772328D1}"/>
              </a:ext>
            </a:extLst>
          </p:cNvPr>
          <p:cNvSpPr>
            <a:spLocks noGrp="1"/>
          </p:cNvSpPr>
          <p:nvPr>
            <p:ph type="pic" sz="quarter" idx="13"/>
          </p:nvPr>
        </p:nvSpPr>
        <p:spPr>
          <a:xfrm>
            <a:off x="0" y="719138"/>
            <a:ext cx="9144000" cy="4424362"/>
          </a:xfrm>
        </p:spPr>
        <p:txBody>
          <a:bodyPr/>
          <a:lstStyle/>
          <a:p>
            <a:r>
              <a:rPr lang="en-US"/>
              <a:t>Click icon to add picture</a:t>
            </a:r>
            <a:endParaRPr lang="de-DE"/>
          </a:p>
        </p:txBody>
      </p:sp>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3617785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3" name="Inhaltsplatzhalter 2"/>
          <p:cNvSpPr>
            <a:spLocks noGrp="1"/>
          </p:cNvSpPr>
          <p:nvPr>
            <p:ph idx="1" hasCustomPrompt="1"/>
          </p:nvPr>
        </p:nvSpPr>
        <p:spPr>
          <a:xfrm>
            <a:off x="395536" y="1178161"/>
            <a:ext cx="3294721" cy="1263661"/>
          </a:xfrm>
          <a:solidFill>
            <a:schemeClr val="bg1">
              <a:alpha val="60000"/>
            </a:schemeClr>
          </a:solidFill>
        </p:spPr>
        <p:txBody>
          <a:bodyPr lIns="72000" tIns="72000" rIns="72000" bIns="72000">
            <a:spAutoFit/>
          </a:bodyPr>
          <a:lstStyle>
            <a:lvl2pPr>
              <a:defRPr/>
            </a:lvl2pPr>
            <a:lvl3pPr marL="450850" indent="-174625">
              <a:spcBef>
                <a:spcPts val="200"/>
              </a:spcBef>
              <a:buFont typeface="Wingdings" panose="05000000000000000000" pitchFamily="2" charset="2"/>
              <a:buChar char="§"/>
              <a:defRPr/>
            </a:lvl3pPr>
            <a:lvl4pPr marL="715963" indent="-182563">
              <a:spcBef>
                <a:spcPts val="0"/>
              </a:spcBef>
              <a:buFont typeface="Wingdings" panose="05000000000000000000" pitchFamily="2" charset="2"/>
              <a:buChar char="§"/>
              <a:defRPr sz="1200"/>
            </a:lvl4pPr>
            <a:lvl5pPr marL="982663" indent="-180975">
              <a:spcBef>
                <a:spcPts val="0"/>
              </a:spcBef>
              <a:tabLst>
                <a:tab pos="715963" algn="l"/>
              </a:tabLst>
              <a:defRPr sz="1200"/>
            </a:lvl5pPr>
          </a:lstStyle>
          <a:p>
            <a:pPr lvl="0"/>
            <a:r>
              <a:rPr lang="en-US" noProof="0" err="1"/>
              <a:t>Textmasterformat</a:t>
            </a:r>
            <a:r>
              <a:rPr lang="en-US" noProof="0"/>
              <a:t> </a:t>
            </a:r>
            <a:r>
              <a:rPr lang="en-US" noProof="0" err="1"/>
              <a:t>bearbeiten</a:t>
            </a:r>
            <a:endParaRPr lang="en-US" noProof="0"/>
          </a:p>
          <a:p>
            <a:pPr lvl="1"/>
            <a:r>
              <a:rPr lang="en-US" noProof="0" err="1"/>
              <a:t>Erste</a:t>
            </a:r>
            <a:r>
              <a:rPr lang="en-US" noProof="0"/>
              <a:t> Ebene </a:t>
            </a:r>
            <a:r>
              <a:rPr lang="en-US" noProof="0" err="1"/>
              <a:t>mit</a:t>
            </a:r>
            <a:r>
              <a:rPr lang="en-US" noProof="0"/>
              <a:t> Bullets</a:t>
            </a:r>
          </a:p>
          <a:p>
            <a:pPr lvl="2"/>
            <a:r>
              <a:rPr lang="en-US" noProof="0" err="1"/>
              <a:t>Zweite</a:t>
            </a:r>
            <a:r>
              <a:rPr lang="en-US" noProof="0"/>
              <a:t> Ebene</a:t>
            </a:r>
          </a:p>
          <a:p>
            <a:pPr lvl="3"/>
            <a:r>
              <a:rPr lang="en-US" noProof="0" err="1"/>
              <a:t>Dritte</a:t>
            </a:r>
            <a:r>
              <a:rPr lang="en-US" noProof="0"/>
              <a:t> Ebene</a:t>
            </a:r>
          </a:p>
          <a:p>
            <a:pPr lvl="4"/>
            <a:r>
              <a:rPr lang="en-US" noProof="0" err="1"/>
              <a:t>Vierte</a:t>
            </a:r>
            <a:r>
              <a:rPr lang="en-US" noProof="0"/>
              <a:t> Ebene</a:t>
            </a:r>
          </a:p>
        </p:txBody>
      </p:sp>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sp>
        <p:nvSpPr>
          <p:cNvPr id="4" name="Datumsplatzhalter 3"/>
          <p:cNvSpPr>
            <a:spLocks noGrp="1"/>
          </p:cNvSpPr>
          <p:nvPr>
            <p:ph type="dt" sz="half" idx="10"/>
          </p:nvPr>
        </p:nvSpPr>
        <p:spPr/>
        <p:txBody>
          <a:bodyPr/>
          <a:lstStyle/>
          <a:p>
            <a:r>
              <a:rPr lang="en-CH" noProof="0"/>
              <a:t>25/07/2023</a:t>
            </a:r>
            <a:endParaRPr lang="en-US" noProof="0"/>
          </a:p>
        </p:txBody>
      </p:sp>
      <p:sp>
        <p:nvSpPr>
          <p:cNvPr id="5" name="Fußzeilenplatzhalter 4"/>
          <p:cNvSpPr>
            <a:spLocks noGrp="1"/>
          </p:cNvSpPr>
          <p:nvPr>
            <p:ph type="ftr" sz="quarter" idx="11"/>
          </p:nvPr>
        </p:nvSpPr>
        <p:spPr/>
        <p:txBody>
          <a:bodyPr/>
          <a:lstStyle/>
          <a:p>
            <a:r>
              <a:rPr lang="en-US" noProof="0"/>
              <a:t>Group Communications</a:t>
            </a:r>
          </a:p>
        </p:txBody>
      </p:sp>
      <p:sp>
        <p:nvSpPr>
          <p:cNvPr id="6" name="Foliennummernplatzhalter 5"/>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
        <p:nvSpPr>
          <p:cNvPr id="9" name="Titel 8">
            <a:extLst>
              <a:ext uri="{FF2B5EF4-FFF2-40B4-BE49-F238E27FC236}">
                <a16:creationId xmlns:a16="http://schemas.microsoft.com/office/drawing/2014/main" id="{4FCF2C3D-9AEA-47D0-B2A6-0FDEF3605036}"/>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678044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noProof="0"/>
              <a:t>25/07/2023</a:t>
            </a:r>
            <a:endParaRPr lang="en-US" noProof="0"/>
          </a:p>
        </p:txBody>
      </p:sp>
      <p:sp>
        <p:nvSpPr>
          <p:cNvPr id="3" name="Fußzeilenplatzhalter 2"/>
          <p:cNvSpPr>
            <a:spLocks noGrp="1"/>
          </p:cNvSpPr>
          <p:nvPr>
            <p:ph type="ftr" sz="quarter" idx="11"/>
          </p:nvPr>
        </p:nvSpPr>
        <p:spPr/>
        <p:txBody>
          <a:bodyPr/>
          <a:lstStyle/>
          <a:p>
            <a:r>
              <a:rPr lang="en-US" noProof="0"/>
              <a:t>Group Communications</a:t>
            </a:r>
          </a:p>
        </p:txBody>
      </p:sp>
      <p:sp>
        <p:nvSpPr>
          <p:cNvPr id="4" name="Foliennummernplatzhalter 3"/>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Tree>
    <p:extLst>
      <p:ext uri="{BB962C8B-B14F-4D97-AF65-F5344CB8AC3E}">
        <p14:creationId xmlns:p14="http://schemas.microsoft.com/office/powerpoint/2010/main" val="137830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3"/>
            </p:custDataLst>
            <p:extLst>
              <p:ext uri="{D42A27DB-BD31-4B8C-83A1-F6EECF244321}">
                <p14:modId xmlns:p14="http://schemas.microsoft.com/office/powerpoint/2010/main" val="1840934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306" imgH="306" progId="TCLayout.ActiveDocument.1">
                  <p:embed/>
                </p:oleObj>
              </mc:Choice>
              <mc:Fallback>
                <p:oleObj name="think-cell Folie" r:id="rId15" imgW="306" imgH="306" progId="TCLayout.ActiveDocument.1">
                  <p:embed/>
                  <p:pic>
                    <p:nvPicPr>
                      <p:cNvPr id="8" name="Objekt 7" hidden="1"/>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10" name="Rechteck 9"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000" b="1" i="0" baseline="0">
              <a:latin typeface="Mark Pro" panose="020B0504020201010104" pitchFamily="34" charset="0"/>
              <a:ea typeface="+mj-ea"/>
              <a:cs typeface="+mj-cs"/>
              <a:sym typeface="Arial"/>
            </a:endParaRPr>
          </a:p>
        </p:txBody>
      </p:sp>
      <p:grpSp>
        <p:nvGrpSpPr>
          <p:cNvPr id="22" name="Gruppieren 21"/>
          <p:cNvGrpSpPr/>
          <p:nvPr/>
        </p:nvGrpSpPr>
        <p:grpSpPr>
          <a:xfrm>
            <a:off x="0" y="3176"/>
            <a:ext cx="9144000" cy="5140324"/>
            <a:chOff x="0" y="3176"/>
            <a:chExt cx="9144000" cy="5140324"/>
          </a:xfrm>
        </p:grpSpPr>
        <p:cxnSp>
          <p:nvCxnSpPr>
            <p:cNvPr id="18" name="Gerade Verbindung 17"/>
            <p:cNvCxnSpPr/>
            <p:nvPr userDrawn="1"/>
          </p:nvCxnSpPr>
          <p:spPr>
            <a:xfrm>
              <a:off x="395536" y="3176"/>
              <a:ext cx="0" cy="51403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userDrawn="1"/>
          </p:nvCxnSpPr>
          <p:spPr>
            <a:xfrm>
              <a:off x="8748464" y="3176"/>
              <a:ext cx="0" cy="51403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userDrawn="1"/>
          </p:nvCxnSpPr>
          <p:spPr>
            <a:xfrm>
              <a:off x="0" y="1178161"/>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userDrawn="1"/>
          </p:nvCxnSpPr>
          <p:spPr>
            <a:xfrm>
              <a:off x="0" y="4515966"/>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2" name="Titelplatzhalter 1"/>
          <p:cNvSpPr>
            <a:spLocks noGrp="1"/>
          </p:cNvSpPr>
          <p:nvPr>
            <p:ph type="title"/>
          </p:nvPr>
        </p:nvSpPr>
        <p:spPr>
          <a:xfrm>
            <a:off x="395536" y="345885"/>
            <a:ext cx="8352928" cy="276999"/>
          </a:xfrm>
          <a:prstGeom prst="rect">
            <a:avLst/>
          </a:prstGeom>
        </p:spPr>
        <p:txBody>
          <a:bodyPr vert="horz" wrap="square" lIns="0" tIns="0" rIns="1332000" bIns="0" rtlCol="0" anchor="t" anchorCtr="0">
            <a:spAutoFit/>
          </a:body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3" name="Textplatzhalter 2"/>
          <p:cNvSpPr>
            <a:spLocks noGrp="1"/>
          </p:cNvSpPr>
          <p:nvPr>
            <p:ph type="body" idx="1"/>
          </p:nvPr>
        </p:nvSpPr>
        <p:spPr>
          <a:xfrm>
            <a:off x="395536" y="1178161"/>
            <a:ext cx="8352928" cy="3337805"/>
          </a:xfrm>
          <a:prstGeom prst="rect">
            <a:avLst/>
          </a:prstGeom>
        </p:spPr>
        <p:txBody>
          <a:bodyPr vert="horz" lIns="0" tIns="0" rIns="0" bIns="0" rtlCol="0">
            <a:noAutofit/>
          </a:bodyPr>
          <a:lstStyle/>
          <a:p>
            <a:pPr lvl="0"/>
            <a:r>
              <a:rPr lang="en-US" noProof="0" err="1"/>
              <a:t>Textmasterformat</a:t>
            </a:r>
            <a:r>
              <a:rPr lang="en-US" noProof="0"/>
              <a:t> </a:t>
            </a:r>
            <a:r>
              <a:rPr lang="en-US" noProof="0" err="1"/>
              <a:t>bearbeiten</a:t>
            </a:r>
            <a:endParaRPr lang="en-US" noProof="0"/>
          </a:p>
          <a:p>
            <a:pPr lvl="1"/>
            <a:r>
              <a:rPr lang="en-US" noProof="0" err="1"/>
              <a:t>Erste</a:t>
            </a:r>
            <a:r>
              <a:rPr lang="en-US" noProof="0"/>
              <a:t> </a:t>
            </a:r>
            <a:r>
              <a:rPr lang="en-US" noProof="0" err="1"/>
              <a:t>Ebene</a:t>
            </a:r>
            <a:r>
              <a:rPr lang="en-US" noProof="0"/>
              <a:t> </a:t>
            </a:r>
            <a:r>
              <a:rPr lang="en-US" noProof="0" err="1"/>
              <a:t>mit</a:t>
            </a:r>
            <a:r>
              <a:rPr lang="en-US" noProof="0"/>
              <a:t> </a:t>
            </a:r>
            <a:r>
              <a:rPr lang="en-US" noProof="0" err="1"/>
              <a:t>Aufzählungszeichen</a:t>
            </a:r>
            <a:endParaRPr lang="en-US" noProof="0"/>
          </a:p>
          <a:p>
            <a:pPr lvl="5"/>
            <a:r>
              <a:rPr lang="en-US" noProof="0" err="1"/>
              <a:t>Zweite</a:t>
            </a:r>
            <a:r>
              <a:rPr lang="en-US" noProof="0"/>
              <a:t> Ebene</a:t>
            </a:r>
          </a:p>
          <a:p>
            <a:pPr lvl="6"/>
            <a:r>
              <a:rPr lang="en-US" noProof="0" err="1"/>
              <a:t>Dritte</a:t>
            </a:r>
            <a:r>
              <a:rPr lang="en-US" noProof="0"/>
              <a:t> Ebene</a:t>
            </a:r>
          </a:p>
          <a:p>
            <a:pPr lvl="7"/>
            <a:r>
              <a:rPr lang="en-US" noProof="0" err="1"/>
              <a:t>Vierte</a:t>
            </a:r>
            <a:r>
              <a:rPr lang="en-US" noProof="0"/>
              <a:t> Ebene</a:t>
            </a:r>
          </a:p>
        </p:txBody>
      </p:sp>
      <p:sp>
        <p:nvSpPr>
          <p:cNvPr id="4" name="Datumsplatzhalter 3"/>
          <p:cNvSpPr>
            <a:spLocks noGrp="1"/>
          </p:cNvSpPr>
          <p:nvPr>
            <p:ph type="dt" sz="half" idx="2"/>
          </p:nvPr>
        </p:nvSpPr>
        <p:spPr>
          <a:xfrm>
            <a:off x="395536" y="4908234"/>
            <a:ext cx="2133600" cy="92333"/>
          </a:xfrm>
          <a:prstGeom prst="rect">
            <a:avLst/>
          </a:prstGeom>
        </p:spPr>
        <p:txBody>
          <a:bodyPr vert="horz" lIns="0" tIns="0" rIns="0" bIns="0" rtlCol="0" anchor="ctr">
            <a:spAutoFit/>
          </a:bodyPr>
          <a:lstStyle>
            <a:lvl1pPr algn="l">
              <a:defRPr sz="600">
                <a:solidFill>
                  <a:schemeClr val="tx1"/>
                </a:solidFill>
              </a:defRPr>
            </a:lvl1pPr>
          </a:lstStyle>
          <a:p>
            <a:r>
              <a:rPr lang="en-CH"/>
              <a:t>25/07/2023</a:t>
            </a:r>
            <a:endParaRPr lang="en-US"/>
          </a:p>
        </p:txBody>
      </p:sp>
      <p:sp>
        <p:nvSpPr>
          <p:cNvPr id="5" name="Fußzeilenplatzhalter 4"/>
          <p:cNvSpPr>
            <a:spLocks noGrp="1"/>
          </p:cNvSpPr>
          <p:nvPr>
            <p:ph type="ftr" sz="quarter" idx="3"/>
          </p:nvPr>
        </p:nvSpPr>
        <p:spPr>
          <a:xfrm>
            <a:off x="395536" y="4802895"/>
            <a:ext cx="7224464" cy="92333"/>
          </a:xfrm>
          <a:prstGeom prst="rect">
            <a:avLst/>
          </a:prstGeom>
        </p:spPr>
        <p:txBody>
          <a:bodyPr vert="horz" wrap="square" lIns="0" tIns="0" rIns="0" bIns="0" rtlCol="0" anchor="ctr">
            <a:spAutoFit/>
          </a:bodyPr>
          <a:lstStyle>
            <a:lvl1pPr algn="l">
              <a:defRPr sz="600" b="1">
                <a:solidFill>
                  <a:schemeClr val="tx1"/>
                </a:solidFill>
              </a:defRPr>
            </a:lvl1pPr>
          </a:lstStyle>
          <a:p>
            <a:r>
              <a:rPr lang="en-US"/>
              <a:t>Group Communications</a:t>
            </a:r>
          </a:p>
        </p:txBody>
      </p:sp>
      <p:sp>
        <p:nvSpPr>
          <p:cNvPr id="6" name="Foliennummernplatzhalter 5"/>
          <p:cNvSpPr>
            <a:spLocks noGrp="1"/>
          </p:cNvSpPr>
          <p:nvPr>
            <p:ph type="sldNum" sz="quarter" idx="4"/>
          </p:nvPr>
        </p:nvSpPr>
        <p:spPr>
          <a:xfrm>
            <a:off x="7996136" y="4803998"/>
            <a:ext cx="752328" cy="92333"/>
          </a:xfrm>
          <a:prstGeom prst="rect">
            <a:avLst/>
          </a:prstGeom>
        </p:spPr>
        <p:txBody>
          <a:bodyPr vert="horz" wrap="square" lIns="0" tIns="0" rIns="0" bIns="0" rtlCol="0" anchor="ctr">
            <a:spAutoFit/>
          </a:bodyPr>
          <a:lstStyle>
            <a:lvl1pPr algn="r">
              <a:defRPr sz="600" b="1">
                <a:solidFill>
                  <a:schemeClr val="tx1"/>
                </a:solidFill>
              </a:defRPr>
            </a:lvl1pPr>
          </a:lstStyle>
          <a:p>
            <a:r>
              <a:rPr lang="en-US"/>
              <a:t>Page </a:t>
            </a:r>
            <a:fld id="{DF769038-09FF-442B-BCC7-D20D922EF904}" type="slidenum">
              <a:rPr lang="en-US" smtClean="0"/>
              <a:pPr/>
              <a:t>‹#›</a:t>
            </a:fld>
            <a:endParaRPr lang="en-US"/>
          </a:p>
        </p:txBody>
      </p:sp>
      <p:pic>
        <p:nvPicPr>
          <p:cNvPr id="16" name="EF8DC887-557E-4024-8241-7E3BB562769A" descr="CA47355D-E165-4DA2-B984-F3EB19956642@fritz"/>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670568" y="319757"/>
            <a:ext cx="1083196" cy="22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16" hidden="1"/>
          <p:cNvSpPr/>
          <p:nvPr userDrawn="1">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grpSp>
        <p:nvGrpSpPr>
          <p:cNvPr id="19" name="Gruppieren 18"/>
          <p:cNvGrpSpPr/>
          <p:nvPr userDrawn="1"/>
        </p:nvGrpSpPr>
        <p:grpSpPr>
          <a:xfrm>
            <a:off x="0" y="3176"/>
            <a:ext cx="9144000" cy="5140324"/>
            <a:chOff x="0" y="3176"/>
            <a:chExt cx="9144000" cy="5140324"/>
          </a:xfrm>
        </p:grpSpPr>
        <p:cxnSp>
          <p:nvCxnSpPr>
            <p:cNvPr id="23" name="Gerade Verbindung 22"/>
            <p:cNvCxnSpPr/>
            <p:nvPr userDrawn="1"/>
          </p:nvCxnSpPr>
          <p:spPr>
            <a:xfrm>
              <a:off x="395536" y="3176"/>
              <a:ext cx="0" cy="51403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a:off x="8748464" y="3176"/>
              <a:ext cx="0" cy="51403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userDrawn="1"/>
          </p:nvCxnSpPr>
          <p:spPr>
            <a:xfrm>
              <a:off x="0" y="1178161"/>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userDrawn="1"/>
          </p:nvCxnSpPr>
          <p:spPr>
            <a:xfrm>
              <a:off x="0" y="4515966"/>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pic>
        <p:nvPicPr>
          <p:cNvPr id="28" name="EF8DC887-557E-4024-8241-7E3BB562769A" descr="CA47355D-E165-4DA2-B984-F3EB19956642@fritz"/>
          <p:cNvPicPr>
            <a:picLocks noChangeAspect="1" noChangeArrowheads="1"/>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7670568" y="319757"/>
            <a:ext cx="1083196" cy="22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294412"/>
      </p:ext>
    </p:extLst>
  </p:cSld>
  <p:clrMap bg1="lt1" tx1="dk1" bg2="lt2" tx2="dk2" accent1="accent1" accent2="accent2" accent3="accent3" accent4="accent4" accent5="accent5" accent6="accent6" hlink="hlink" folHlink="folHlink"/>
  <p:sldLayoutIdLst>
    <p:sldLayoutId id="2147483681" r:id="rId1"/>
    <p:sldLayoutId id="2147483673" r:id="rId2"/>
    <p:sldLayoutId id="2147483674" r:id="rId3"/>
    <p:sldLayoutId id="2147483675" r:id="rId4"/>
    <p:sldLayoutId id="2147483676" r:id="rId5"/>
    <p:sldLayoutId id="2147483677" r:id="rId6"/>
    <p:sldLayoutId id="2147483678" r:id="rId7"/>
    <p:sldLayoutId id="2147483682" r:id="rId8"/>
    <p:sldLayoutId id="2147483679" r:id="rId9"/>
    <p:sldLayoutId id="2147483683" r:id="rId10"/>
    <p:sldLayoutId id="2147483684"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p:txStyles>
    <p:titleStyle>
      <a:lvl1pPr algn="l" defTabSz="914400" rtl="0" eaLnBrk="1" latinLnBrk="0" hangingPunct="1">
        <a:spcBef>
          <a:spcPct val="0"/>
        </a:spcBef>
        <a:buNone/>
        <a:defRPr sz="1800" b="1" kern="1200" cap="all" baseline="0">
          <a:solidFill>
            <a:schemeClr val="tx1"/>
          </a:solidFill>
          <a:latin typeface="+mj-lt"/>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975" indent="-177800" algn="l" defTabSz="914400" rtl="0" eaLnBrk="1" latinLnBrk="0" hangingPunct="1">
        <a:spcBef>
          <a:spcPts val="600"/>
        </a:spcBef>
        <a:buFont typeface="Wingdings" panose="05000000000000000000" pitchFamily="2" charset="2"/>
        <a:buChar char="§"/>
        <a:defRPr sz="14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spcBef>
          <a:spcPts val="600"/>
        </a:spcBef>
        <a:buFontTx/>
        <a:buNone/>
        <a:defRPr sz="1400" kern="1200">
          <a:solidFill>
            <a:schemeClr val="tx1"/>
          </a:solidFill>
          <a:latin typeface="+mn-lt"/>
          <a:ea typeface="+mn-ea"/>
          <a:cs typeface="+mn-cs"/>
        </a:defRPr>
      </a:lvl4pPr>
      <a:lvl5pPr marL="180975" indent="-180975" algn="l" defTabSz="914400" rtl="0" eaLnBrk="1" latinLnBrk="0" hangingPunct="1">
        <a:spcBef>
          <a:spcPts val="0"/>
        </a:spcBef>
        <a:buFont typeface="Wingdings" panose="05000000000000000000" pitchFamily="2" charset="2"/>
        <a:buChar char="§"/>
        <a:defRPr sz="1400" kern="1200">
          <a:solidFill>
            <a:schemeClr val="tx1"/>
          </a:solidFill>
          <a:latin typeface="+mn-lt"/>
          <a:ea typeface="+mn-ea"/>
          <a:cs typeface="+mn-cs"/>
        </a:defRPr>
      </a:lvl5pPr>
      <a:lvl6pPr marL="450850" indent="-180975" algn="l" defTabSz="914400" rtl="0" eaLnBrk="1" latinLnBrk="0" hangingPunct="1">
        <a:spcBef>
          <a:spcPts val="200"/>
        </a:spcBef>
        <a:buFont typeface="Wingdings" panose="05000000000000000000" pitchFamily="2" charset="2"/>
        <a:buChar char="§"/>
        <a:defRPr sz="1400" kern="1200">
          <a:solidFill>
            <a:schemeClr val="tx1"/>
          </a:solidFill>
          <a:latin typeface="+mn-lt"/>
          <a:ea typeface="+mn-ea"/>
          <a:cs typeface="+mn-cs"/>
        </a:defRPr>
      </a:lvl6pPr>
      <a:lvl7pPr marL="715963" indent="-177800" algn="l" defTabSz="914400" rtl="0" eaLnBrk="1" latinLnBrk="0" hangingPunct="1">
        <a:spcBef>
          <a:spcPts val="0"/>
        </a:spcBef>
        <a:buFont typeface="Wingdings" panose="05000000000000000000" pitchFamily="2" charset="2"/>
        <a:buChar char="§"/>
        <a:defRPr sz="1200" kern="1200">
          <a:solidFill>
            <a:schemeClr val="tx1"/>
          </a:solidFill>
          <a:latin typeface="+mn-lt"/>
          <a:ea typeface="+mn-ea"/>
          <a:cs typeface="+mn-cs"/>
        </a:defRPr>
      </a:lvl7pPr>
      <a:lvl8pPr marL="982663" indent="-176213" algn="l" defTabSz="914400" rtl="0" eaLnBrk="1" latinLnBrk="0" hangingPunct="1">
        <a:spcBef>
          <a:spcPts val="0"/>
        </a:spcBef>
        <a:buFont typeface="Wingdings" panose="05000000000000000000" pitchFamily="2" charset="2"/>
        <a:buChar char="§"/>
        <a:defRPr sz="12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20.bin"/></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7.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8.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tags" Target="../tags/tag49.xml"/><Relationship Id="rId5" Type="http://schemas.openxmlformats.org/officeDocument/2006/relationships/image" Target="../media/image29.jpe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0.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1.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emf"/><Relationship Id="rId11" Type="http://schemas.microsoft.com/office/2007/relationships/diagramDrawing" Target="../diagrams/drawing1.xml"/><Relationship Id="rId5" Type="http://schemas.openxmlformats.org/officeDocument/2006/relationships/oleObject" Target="../embeddings/oleObject15.bin"/><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hyperlink" Target="https://www.swissport.com/en/new-corporate-values" TargetMode="Externa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1.emf"/><Relationship Id="rId5" Type="http://schemas.openxmlformats.org/officeDocument/2006/relationships/oleObject" Target="../embeddings/oleObject16.bin"/><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1.emf"/><Relationship Id="rId5" Type="http://schemas.openxmlformats.org/officeDocument/2006/relationships/oleObject" Target="../embeddings/oleObject17.bin"/><Relationship Id="rId4" Type="http://schemas.openxmlformats.org/officeDocument/2006/relationships/notesSlide" Target="../notesSlides/notesSlide5.xm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1.emf"/><Relationship Id="rId5" Type="http://schemas.openxmlformats.org/officeDocument/2006/relationships/oleObject" Target="../embeddings/oleObject17.bin"/><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3.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4" name="Objek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hteck 20"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200" dirty="0">
              <a:solidFill>
                <a:schemeClr val="tx1"/>
              </a:solidFill>
              <a:latin typeface="Mark Pro" panose="020B0504020201010104" pitchFamily="34" charset="0"/>
              <a:ea typeface="+mj-ea"/>
              <a:cs typeface="+mj-cs"/>
              <a:sym typeface="Arial"/>
            </a:endParaRPr>
          </a:p>
        </p:txBody>
      </p:sp>
      <p:sp>
        <p:nvSpPr>
          <p:cNvPr id="19" name="Titel 18"/>
          <p:cNvSpPr>
            <a:spLocks noGrp="1"/>
          </p:cNvSpPr>
          <p:nvPr>
            <p:ph type="ctrTitle"/>
          </p:nvPr>
        </p:nvSpPr>
        <p:spPr>
          <a:xfrm>
            <a:off x="3709482" y="3095879"/>
            <a:ext cx="5038928" cy="677108"/>
          </a:xfrm>
        </p:spPr>
        <p:txBody>
          <a:bodyPr/>
          <a:lstStyle/>
          <a:p>
            <a:r>
              <a:rPr lang="en-US" dirty="0">
                <a:latin typeface="Mark Pro"/>
              </a:rPr>
              <a:t>NEW CORPORATE VALUES</a:t>
            </a:r>
            <a:br>
              <a:rPr lang="en-US" dirty="0">
                <a:latin typeface="Mark Pro"/>
              </a:rPr>
            </a:br>
            <a:r>
              <a:rPr lang="en-US" b="0" dirty="0">
                <a:latin typeface="Mark Pro"/>
              </a:rPr>
              <a:t>A PRACTICAL GUIDE For Leaders</a:t>
            </a:r>
            <a:endParaRPr lang="en-US" sz="2200" noProof="0" dirty="0">
              <a:latin typeface="Mark Pro" panose="020B0504020201010104" pitchFamily="34" charset="77"/>
            </a:endParaRPr>
          </a:p>
        </p:txBody>
      </p:sp>
      <p:sp>
        <p:nvSpPr>
          <p:cNvPr id="10" name="Datumsplatzhalter 9"/>
          <p:cNvSpPr>
            <a:spLocks noGrp="1"/>
          </p:cNvSpPr>
          <p:nvPr>
            <p:ph type="dt" sz="half" idx="12"/>
          </p:nvPr>
        </p:nvSpPr>
        <p:spPr/>
        <p:txBody>
          <a:bodyPr/>
          <a:lstStyle/>
          <a:p>
            <a:r>
              <a:rPr lang="en-US" dirty="0">
                <a:latin typeface="Mark Pro" panose="020B0504020201010104" pitchFamily="34" charset="77"/>
              </a:rPr>
              <a:t>17</a:t>
            </a:r>
            <a:r>
              <a:rPr lang="en-CH" dirty="0">
                <a:latin typeface="Mark Pro" panose="020B0504020201010104" pitchFamily="34" charset="77"/>
              </a:rPr>
              <a:t>/0</a:t>
            </a:r>
            <a:r>
              <a:rPr lang="en-US" dirty="0">
                <a:latin typeface="Mark Pro" panose="020B0504020201010104" pitchFamily="34" charset="77"/>
              </a:rPr>
              <a:t>8</a:t>
            </a:r>
            <a:r>
              <a:rPr lang="en-CH" dirty="0">
                <a:latin typeface="Mark Pro" panose="020B0504020201010104" pitchFamily="34" charset="77"/>
              </a:rPr>
              <a:t>/2023</a:t>
            </a:r>
            <a:endParaRPr lang="en-US" dirty="0">
              <a:latin typeface="Mark Pro" panose="020B0504020201010104" pitchFamily="34" charset="77"/>
            </a:endParaRPr>
          </a:p>
        </p:txBody>
      </p:sp>
      <p:sp>
        <p:nvSpPr>
          <p:cNvPr id="2" name="Fußzeilenplatzhalter 1"/>
          <p:cNvSpPr>
            <a:spLocks noGrp="1"/>
          </p:cNvSpPr>
          <p:nvPr>
            <p:ph type="ftr" sz="quarter" idx="13"/>
          </p:nvPr>
        </p:nvSpPr>
        <p:spPr/>
        <p:txBody>
          <a:bodyPr/>
          <a:lstStyle/>
          <a:p>
            <a:r>
              <a:rPr lang="en-US" dirty="0">
                <a:latin typeface="Mark Pro" panose="020B0504020201010104" pitchFamily="34" charset="77"/>
              </a:rPr>
              <a:t>Group Communications</a:t>
            </a:r>
          </a:p>
        </p:txBody>
      </p:sp>
      <p:sp>
        <p:nvSpPr>
          <p:cNvPr id="5" name="Picture Placeholder 4">
            <a:extLst>
              <a:ext uri="{FF2B5EF4-FFF2-40B4-BE49-F238E27FC236}">
                <a16:creationId xmlns:a16="http://schemas.microsoft.com/office/drawing/2014/main" id="{5531E563-153F-157F-B349-9FAEDC425436}"/>
              </a:ext>
            </a:extLst>
          </p:cNvPr>
          <p:cNvSpPr>
            <a:spLocks noGrp="1"/>
          </p:cNvSpPr>
          <p:nvPr>
            <p:ph type="pic" sz="quarter" idx="11"/>
          </p:nvPr>
        </p:nvSpPr>
        <p:spPr/>
      </p:sp>
      <p:pic>
        <p:nvPicPr>
          <p:cNvPr id="6" name="Picture Placeholder 5">
            <a:extLst>
              <a:ext uri="{FF2B5EF4-FFF2-40B4-BE49-F238E27FC236}">
                <a16:creationId xmlns:a16="http://schemas.microsoft.com/office/drawing/2014/main" id="{4A9195A7-E44C-E74F-97A3-80DBA7132F49}"/>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0" y="0"/>
            <a:ext cx="5225967" cy="5143499"/>
          </a:xfrm>
          <a:custGeom>
            <a:avLst/>
            <a:gdLst/>
            <a:ahLst/>
            <a:cxnLst/>
            <a:rect l="l" t="t" r="r" b="b"/>
            <a:pathLst>
              <a:path w="5225967" h="5143499">
                <a:moveTo>
                  <a:pt x="0" y="0"/>
                </a:moveTo>
                <a:lnTo>
                  <a:pt x="5225967" y="0"/>
                </a:lnTo>
                <a:lnTo>
                  <a:pt x="2240765" y="5143499"/>
                </a:lnTo>
                <a:lnTo>
                  <a:pt x="0" y="5143499"/>
                </a:lnTo>
                <a:close/>
              </a:path>
            </a:pathLst>
          </a:custGeom>
        </p:spPr>
      </p:pic>
    </p:spTree>
    <p:extLst>
      <p:ext uri="{BB962C8B-B14F-4D97-AF65-F5344CB8AC3E}">
        <p14:creationId xmlns:p14="http://schemas.microsoft.com/office/powerpoint/2010/main" val="3762372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dirty="0">
              <a:solidFill>
                <a:schemeClr val="tx1"/>
              </a:solidFill>
              <a:latin typeface="Mark Pro" panose="020B0504020201010104" pitchFamily="34" charset="0"/>
              <a:ea typeface="+mj-ea"/>
              <a:cs typeface="+mj-cs"/>
              <a:sym typeface="Arial"/>
            </a:endParaRPr>
          </a:p>
        </p:txBody>
      </p:sp>
      <p:sp>
        <p:nvSpPr>
          <p:cNvPr id="3" name="Inhaltsplatzhalter 2"/>
          <p:cNvSpPr>
            <a:spLocks noGrp="1"/>
          </p:cNvSpPr>
          <p:nvPr>
            <p:ph idx="1"/>
          </p:nvPr>
        </p:nvSpPr>
        <p:spPr/>
        <p:txBody>
          <a:bodyPr vert="horz" lIns="0" tIns="0" rIns="0" bIns="0" rtlCol="0" anchor="t">
            <a:noAutofit/>
          </a:bodyPr>
          <a:lstStyle/>
          <a:p>
            <a:pPr marL="3175" lvl="1" indent="0">
              <a:buNone/>
            </a:pPr>
            <a:r>
              <a:rPr lang="en-US" sz="1200" b="1" noProof="0">
                <a:latin typeface="Mark Pro"/>
              </a:rPr>
              <a:t>Ramp agent</a:t>
            </a:r>
          </a:p>
          <a:p>
            <a:pPr lvl="1"/>
            <a:r>
              <a:rPr lang="en-US" sz="1200">
                <a:latin typeface="Mark Pro"/>
              </a:rPr>
              <a:t>A </a:t>
            </a:r>
            <a:r>
              <a:rPr lang="en-US" sz="1200" noProof="0">
                <a:latin typeface="Mark Pro"/>
              </a:rPr>
              <a:t>colleague's hearing protection came off, she/he didn't realize it.</a:t>
            </a:r>
            <a:r>
              <a:rPr lang="en-US" sz="1200">
                <a:latin typeface="Mark Pro"/>
              </a:rPr>
              <a:t> </a:t>
            </a:r>
            <a:endParaRPr lang="en-US" sz="1200" noProof="0" dirty="0">
              <a:latin typeface="Mark Pro" panose="020B0504020201010104" pitchFamily="34" charset="77"/>
            </a:endParaRPr>
          </a:p>
          <a:p>
            <a:pPr lvl="1"/>
            <a:r>
              <a:rPr lang="en-US" sz="1200">
                <a:latin typeface="Mark Pro"/>
              </a:rPr>
              <a:t>You inform the colleague that her/his hearing is not protected properly.</a:t>
            </a:r>
          </a:p>
          <a:p>
            <a:pPr marL="3175" lvl="1" indent="0">
              <a:buNone/>
            </a:pPr>
            <a:endParaRPr lang="en-US" sz="1200" dirty="0">
              <a:latin typeface="Mark Pro" panose="020B0504020201010104" pitchFamily="34" charset="77"/>
            </a:endParaRPr>
          </a:p>
          <a:p>
            <a:pPr marL="3175" lvl="1" indent="0">
              <a:buNone/>
            </a:pPr>
            <a:r>
              <a:rPr lang="en-US" sz="1200" b="1">
                <a:latin typeface="Mark Pro"/>
              </a:rPr>
              <a:t>Passenger service agent</a:t>
            </a:r>
          </a:p>
          <a:p>
            <a:pPr lvl="1"/>
            <a:r>
              <a:rPr lang="en-US" sz="1200" noProof="0">
                <a:latin typeface="Mark Pro"/>
              </a:rPr>
              <a:t>A passenger with crutches checks in his luggage.</a:t>
            </a:r>
            <a:r>
              <a:rPr lang="en-US" sz="1200">
                <a:latin typeface="Mark Pro"/>
              </a:rPr>
              <a:t> </a:t>
            </a:r>
            <a:endParaRPr lang="en-US" sz="1200" noProof="0" dirty="0">
              <a:latin typeface="Mark Pro" panose="020B0504020201010104" pitchFamily="34" charset="77"/>
            </a:endParaRPr>
          </a:p>
          <a:p>
            <a:pPr lvl="1"/>
            <a:r>
              <a:rPr lang="en-US" sz="1200">
                <a:latin typeface="Mark Pro"/>
              </a:rPr>
              <a:t>You inform this passenger that there is a transport service to the gate for people with reduced mobility.</a:t>
            </a:r>
          </a:p>
          <a:p>
            <a:pPr marL="3175" lvl="1" indent="0">
              <a:buNone/>
            </a:pPr>
            <a:endParaRPr lang="en-US" sz="1200" dirty="0">
              <a:latin typeface="Mark Pro" panose="020B0504020201010104" pitchFamily="34" charset="77"/>
            </a:endParaRPr>
          </a:p>
          <a:p>
            <a:pPr marL="3175" lvl="1" indent="0">
              <a:buNone/>
            </a:pPr>
            <a:r>
              <a:rPr lang="en-US" sz="1200" b="1" noProof="0">
                <a:latin typeface="Mark Pro"/>
              </a:rPr>
              <a:t>Team leader / manager</a:t>
            </a:r>
          </a:p>
          <a:p>
            <a:pPr lvl="1"/>
            <a:r>
              <a:rPr lang="en-US" sz="1200" noProof="0">
                <a:latin typeface="Mark Pro"/>
              </a:rPr>
              <a:t>You notice that the performance of one of your team members has decreased in the last weeks.</a:t>
            </a:r>
            <a:r>
              <a:rPr lang="en-US" sz="1200">
                <a:latin typeface="Mark Pro"/>
              </a:rPr>
              <a:t> </a:t>
            </a:r>
            <a:endParaRPr lang="en-US" sz="1200" noProof="0" dirty="0">
              <a:latin typeface="Mark Pro" panose="020B0504020201010104" pitchFamily="34" charset="77"/>
            </a:endParaRPr>
          </a:p>
          <a:p>
            <a:pPr lvl="1"/>
            <a:r>
              <a:rPr lang="en-US" sz="1200" noProof="0">
                <a:latin typeface="Mark Pro"/>
              </a:rPr>
              <a:t>You engage in a conversation to find out what the reasons may be and whether the </a:t>
            </a:r>
            <a:r>
              <a:rPr lang="en-US" sz="1200">
                <a:latin typeface="Mark Pro"/>
              </a:rPr>
              <a:t>colleague needs</a:t>
            </a:r>
            <a:r>
              <a:rPr lang="en-US" sz="1200" noProof="0">
                <a:latin typeface="Mark Pro"/>
              </a:rPr>
              <a:t> support.</a:t>
            </a:r>
            <a:r>
              <a:rPr lang="en-US" sz="1200">
                <a:latin typeface="Mark Pro"/>
              </a:rPr>
              <a:t> </a:t>
            </a:r>
            <a:endParaRPr lang="en-US" sz="1200" noProof="0" dirty="0">
              <a:latin typeface="Mark Pro" panose="020B0504020201010104" pitchFamily="34" charset="77"/>
            </a:endParaRPr>
          </a:p>
        </p:txBody>
      </p:sp>
      <p:sp>
        <p:nvSpPr>
          <p:cNvPr id="4" name="Datumsplatzhalter 3"/>
          <p:cNvSpPr>
            <a:spLocks noGrp="1"/>
          </p:cNvSpPr>
          <p:nvPr>
            <p:ph type="dt" sz="half" idx="10"/>
          </p:nvPr>
        </p:nvSpPr>
        <p:spPr/>
        <p:txBody>
          <a:bodyPr/>
          <a:lstStyle/>
          <a:p>
            <a:fld id="{F4B88264-D623-4B7F-9718-F6C1A6D44407}" type="datetime3">
              <a:rPr lang="en-US" smtClean="0">
                <a:latin typeface="Mark Pro" panose="020B0504020201010104" pitchFamily="34" charset="77"/>
              </a:rPr>
              <a:t>31 August 2023</a:t>
            </a:fld>
            <a:endParaRPr lang="en-US" dirty="0">
              <a:latin typeface="Mark Pro" panose="020B0504020201010104" pitchFamily="34" charset="77"/>
            </a:endParaRPr>
          </a:p>
        </p:txBody>
      </p:sp>
      <p:sp>
        <p:nvSpPr>
          <p:cNvPr id="9" name="Fußzeilenplatzhalter 8"/>
          <p:cNvSpPr>
            <a:spLocks noGrp="1"/>
          </p:cNvSpPr>
          <p:nvPr>
            <p:ph type="ftr" sz="quarter" idx="11"/>
          </p:nvPr>
        </p:nvSpPr>
        <p:spPr/>
        <p:txBody>
          <a:bodyPr/>
          <a:lstStyle/>
          <a:p>
            <a:r>
              <a:rPr lang="en-US">
                <a:latin typeface="Mark Pro" panose="020B0504020201010104" pitchFamily="34" charset="77"/>
              </a:rPr>
              <a:t>Department / Jane Doe</a:t>
            </a:r>
          </a:p>
        </p:txBody>
      </p:sp>
      <p:sp>
        <p:nvSpPr>
          <p:cNvPr id="2" name="Titel 1"/>
          <p:cNvSpPr>
            <a:spLocks noGrp="1"/>
          </p:cNvSpPr>
          <p:nvPr>
            <p:ph type="title"/>
          </p:nvPr>
        </p:nvSpPr>
        <p:spPr>
          <a:xfrm>
            <a:off x="395536" y="345885"/>
            <a:ext cx="8352928" cy="553998"/>
          </a:xfrm>
        </p:spPr>
        <p:txBody>
          <a:bodyPr/>
          <a:lstStyle/>
          <a:p>
            <a:r>
              <a:rPr lang="en-US" noProof="0" dirty="0">
                <a:latin typeface="Mark Pro" panose="020B0504020201010104" pitchFamily="34" charset="77"/>
              </a:rPr>
              <a:t>Show you care</a:t>
            </a:r>
            <a:br>
              <a:rPr lang="en-US" noProof="0" dirty="0">
                <a:latin typeface="Mark Pro" panose="020B0504020201010104" pitchFamily="34" charset="77"/>
              </a:rPr>
            </a:br>
            <a:r>
              <a:rPr lang="en-US" b="0" noProof="0" dirty="0">
                <a:latin typeface="Mark Pro" panose="020B0504020201010104" pitchFamily="34" charset="77"/>
              </a:rPr>
              <a:t>example situations</a:t>
            </a:r>
          </a:p>
        </p:txBody>
      </p:sp>
      <p:sp>
        <p:nvSpPr>
          <p:cNvPr id="6" name="Foliennummernplatzhalter 5">
            <a:extLst>
              <a:ext uri="{FF2B5EF4-FFF2-40B4-BE49-F238E27FC236}">
                <a16:creationId xmlns:a16="http://schemas.microsoft.com/office/drawing/2014/main" id="{F813EE2C-9D35-205B-D7AB-DA76C38394B5}"/>
              </a:ext>
            </a:extLst>
          </p:cNvPr>
          <p:cNvSpPr>
            <a:spLocks noGrp="1"/>
          </p:cNvSpPr>
          <p:nvPr>
            <p:ph type="sldNum" sz="quarter" idx="12"/>
          </p:nvPr>
        </p:nvSpPr>
        <p:spPr>
          <a:xfrm>
            <a:off x="7996136" y="4803998"/>
            <a:ext cx="752328" cy="92333"/>
          </a:xfrm>
        </p:spPr>
        <p:txBody>
          <a:bodyPr/>
          <a:lstStyle/>
          <a:p>
            <a:r>
              <a:rPr lang="en-US" noProof="0"/>
              <a:t>Page </a:t>
            </a:r>
            <a:fld id="{DF769038-09FF-442B-BCC7-D20D922EF904}" type="slidenum">
              <a:rPr lang="en-US" noProof="0" smtClean="0"/>
              <a:pPr/>
              <a:t>10</a:t>
            </a:fld>
            <a:endParaRPr lang="en-US" noProof="0"/>
          </a:p>
        </p:txBody>
      </p:sp>
    </p:spTree>
    <p:extLst>
      <p:ext uri="{BB962C8B-B14F-4D97-AF65-F5344CB8AC3E}">
        <p14:creationId xmlns:p14="http://schemas.microsoft.com/office/powerpoint/2010/main" val="211292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0">
            <a:extLst>
              <a:ext uri="{FF2B5EF4-FFF2-40B4-BE49-F238E27FC236}">
                <a16:creationId xmlns:a16="http://schemas.microsoft.com/office/drawing/2014/main" id="{C0DE3E2E-2C77-81B4-FBFE-07D0F64700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4435" y="817442"/>
            <a:ext cx="1752241" cy="1754308"/>
          </a:xfrm>
          <a:prstGeom prst="ellipse">
            <a:avLst/>
          </a:prstGeom>
        </p:spPr>
      </p:pic>
      <p:sp>
        <p:nvSpPr>
          <p:cNvPr id="14" name="TextBox 13">
            <a:extLst>
              <a:ext uri="{FF2B5EF4-FFF2-40B4-BE49-F238E27FC236}">
                <a16:creationId xmlns:a16="http://schemas.microsoft.com/office/drawing/2014/main" id="{F04D4206-3700-18B6-C483-6EEC776458BF}"/>
              </a:ext>
            </a:extLst>
          </p:cNvPr>
          <p:cNvSpPr txBox="1"/>
          <p:nvPr/>
        </p:nvSpPr>
        <p:spPr>
          <a:xfrm>
            <a:off x="2478336" y="1480293"/>
            <a:ext cx="3738203" cy="492443"/>
          </a:xfrm>
          <a:prstGeom prst="rect">
            <a:avLst/>
          </a:prstGeom>
          <a:noFill/>
        </p:spPr>
        <p:txBody>
          <a:bodyPr wrap="none" lIns="0" tIns="0" rIns="0" bIns="0" rtlCol="0">
            <a:spAutoFit/>
          </a:bodyPr>
          <a:lstStyle/>
          <a:p>
            <a:r>
              <a:rPr lang="en-US" sz="3200" b="1" dirty="0"/>
              <a:t>Do the right things</a:t>
            </a:r>
            <a:endParaRPr lang="en-CH" sz="3200" b="1" dirty="0"/>
          </a:p>
        </p:txBody>
      </p:sp>
      <p:sp>
        <p:nvSpPr>
          <p:cNvPr id="2" name="TextBox 1">
            <a:extLst>
              <a:ext uri="{FF2B5EF4-FFF2-40B4-BE49-F238E27FC236}">
                <a16:creationId xmlns:a16="http://schemas.microsoft.com/office/drawing/2014/main" id="{0C998D91-CA26-5551-D27F-C15973E5EA48}"/>
              </a:ext>
            </a:extLst>
          </p:cNvPr>
          <p:cNvSpPr txBox="1"/>
          <p:nvPr/>
        </p:nvSpPr>
        <p:spPr>
          <a:xfrm>
            <a:off x="2529136" y="2341606"/>
            <a:ext cx="6219328" cy="1477328"/>
          </a:xfrm>
          <a:prstGeom prst="rect">
            <a:avLst/>
          </a:prstGeom>
          <a:noFill/>
        </p:spPr>
        <p:txBody>
          <a:bodyPr wrap="square" lIns="0" tIns="0" rIns="0" bIns="0" rtlCol="0">
            <a:spAutoFit/>
          </a:bodyPr>
          <a:lstStyle/>
          <a:p>
            <a:r>
              <a:rPr lang="en-GB" sz="1600" dirty="0"/>
              <a:t>We do the things that are valuable to our colleagues,</a:t>
            </a:r>
          </a:p>
          <a:p>
            <a:r>
              <a:rPr lang="en-GB" sz="1600" dirty="0"/>
              <a:t>customers, and passengers. We are trained to do this safely and trusted to do the right thing in any given situation. </a:t>
            </a:r>
          </a:p>
          <a:p>
            <a:endParaRPr lang="en-GB" sz="1600" b="1" dirty="0">
              <a:solidFill>
                <a:schemeClr val="tx2">
                  <a:lumMod val="75000"/>
                </a:schemeClr>
              </a:solidFill>
            </a:endParaRPr>
          </a:p>
          <a:p>
            <a:r>
              <a:rPr lang="en-GB" sz="1600" b="1" dirty="0"/>
              <a:t>Whenever you choose, </a:t>
            </a:r>
            <a:r>
              <a:rPr lang="en-GB" sz="1600" b="1" dirty="0">
                <a:solidFill>
                  <a:srgbClr val="D70F0A"/>
                </a:solidFill>
              </a:rPr>
              <a:t>choose to do the right things. </a:t>
            </a:r>
          </a:p>
          <a:p>
            <a:endParaRPr lang="en-CH" sz="1600" b="1" dirty="0">
              <a:solidFill>
                <a:schemeClr val="tx2">
                  <a:lumMod val="75000"/>
                </a:schemeClr>
              </a:solidFill>
            </a:endParaRPr>
          </a:p>
        </p:txBody>
      </p:sp>
      <p:sp>
        <p:nvSpPr>
          <p:cNvPr id="3" name="Date Placeholder 3">
            <a:extLst>
              <a:ext uri="{FF2B5EF4-FFF2-40B4-BE49-F238E27FC236}">
                <a16:creationId xmlns:a16="http://schemas.microsoft.com/office/drawing/2014/main" id="{05B076E9-FD9F-0F4F-7809-8DFE243AE36E}"/>
              </a:ext>
            </a:extLst>
          </p:cNvPr>
          <p:cNvSpPr>
            <a:spLocks noGrp="1"/>
          </p:cNvSpPr>
          <p:nvPr>
            <p:ph type="dt" sz="half" idx="10"/>
          </p:nvPr>
        </p:nvSpPr>
        <p:spPr>
          <a:xfrm>
            <a:off x="395536" y="4908234"/>
            <a:ext cx="2133600" cy="92333"/>
          </a:xfrm>
        </p:spPr>
        <p:txBody>
          <a:bodyPr/>
          <a:lstStyle/>
          <a:p>
            <a:r>
              <a:rPr lang="en-CH" noProof="0" dirty="0"/>
              <a:t>25/07/2023</a:t>
            </a:r>
            <a:endParaRPr lang="en-US" noProof="0" dirty="0"/>
          </a:p>
        </p:txBody>
      </p:sp>
      <p:sp>
        <p:nvSpPr>
          <p:cNvPr id="4" name="Footer Placeholder 5">
            <a:extLst>
              <a:ext uri="{FF2B5EF4-FFF2-40B4-BE49-F238E27FC236}">
                <a16:creationId xmlns:a16="http://schemas.microsoft.com/office/drawing/2014/main" id="{68517C79-6928-5174-1854-1A710D02B55C}"/>
              </a:ext>
            </a:extLst>
          </p:cNvPr>
          <p:cNvSpPr>
            <a:spLocks noGrp="1"/>
          </p:cNvSpPr>
          <p:nvPr>
            <p:ph type="ftr" sz="quarter" idx="11"/>
          </p:nvPr>
        </p:nvSpPr>
        <p:spPr>
          <a:xfrm>
            <a:off x="395536" y="4802895"/>
            <a:ext cx="7224464" cy="92333"/>
          </a:xfrm>
        </p:spPr>
        <p:txBody>
          <a:bodyPr/>
          <a:lstStyle/>
          <a:p>
            <a:r>
              <a:rPr lang="en-US" noProof="0" dirty="0"/>
              <a:t>Group Communications</a:t>
            </a:r>
          </a:p>
        </p:txBody>
      </p:sp>
    </p:spTree>
    <p:extLst>
      <p:ext uri="{BB962C8B-B14F-4D97-AF65-F5344CB8AC3E}">
        <p14:creationId xmlns:p14="http://schemas.microsoft.com/office/powerpoint/2010/main" val="1538221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dirty="0">
              <a:solidFill>
                <a:schemeClr val="tx1"/>
              </a:solidFill>
              <a:latin typeface="Mark Pro" panose="020B0504020201010104" pitchFamily="34" charset="0"/>
              <a:ea typeface="+mj-ea"/>
              <a:cs typeface="+mj-cs"/>
              <a:sym typeface="Arial"/>
            </a:endParaRPr>
          </a:p>
        </p:txBody>
      </p:sp>
      <p:sp>
        <p:nvSpPr>
          <p:cNvPr id="3" name="Inhaltsplatzhalter 2"/>
          <p:cNvSpPr>
            <a:spLocks noGrp="1"/>
          </p:cNvSpPr>
          <p:nvPr>
            <p:ph idx="1"/>
          </p:nvPr>
        </p:nvSpPr>
        <p:spPr/>
        <p:txBody>
          <a:bodyPr vert="horz" lIns="0" tIns="0" rIns="0" bIns="0" rtlCol="0" anchor="t">
            <a:noAutofit/>
          </a:bodyPr>
          <a:lstStyle/>
          <a:p>
            <a:pPr marL="3175" lvl="1" indent="0">
              <a:buNone/>
            </a:pPr>
            <a:r>
              <a:rPr lang="en-US" sz="1200" b="1" noProof="0" dirty="0">
                <a:latin typeface="Mark Pro"/>
              </a:rPr>
              <a:t>Ramp agent</a:t>
            </a:r>
          </a:p>
          <a:p>
            <a:pPr lvl="1"/>
            <a:r>
              <a:rPr lang="en-US" sz="1200" dirty="0">
                <a:latin typeface="Mark Pro"/>
              </a:rPr>
              <a:t>You see a luggage cart from another company is not sufficiently secured and could move</a:t>
            </a:r>
            <a:r>
              <a:rPr lang="en-US" sz="1200" noProof="0" dirty="0">
                <a:latin typeface="Mark Pro"/>
              </a:rPr>
              <a:t>.</a:t>
            </a:r>
            <a:r>
              <a:rPr lang="en-US" sz="1200" dirty="0">
                <a:latin typeface="Mark Pro"/>
              </a:rPr>
              <a:t> </a:t>
            </a:r>
            <a:endParaRPr lang="en-US" sz="1200" noProof="0" dirty="0">
              <a:latin typeface="Mark Pro" panose="020B0504020201010104" pitchFamily="34" charset="77"/>
            </a:endParaRPr>
          </a:p>
          <a:p>
            <a:pPr lvl="1"/>
            <a:r>
              <a:rPr lang="en-US" sz="1200" dirty="0">
                <a:latin typeface="Mark Pro"/>
              </a:rPr>
              <a:t>You inform the other company's employees/supervisors so that they can secure the baggage carts.</a:t>
            </a:r>
          </a:p>
          <a:p>
            <a:pPr marL="3175" lvl="1" indent="0">
              <a:buNone/>
            </a:pPr>
            <a:endParaRPr lang="en-US" sz="1200" b="1" dirty="0">
              <a:latin typeface="Mark Pro" panose="020B0504020201010104" pitchFamily="34" charset="77"/>
            </a:endParaRPr>
          </a:p>
          <a:p>
            <a:pPr marL="3175" lvl="1" indent="0">
              <a:buNone/>
            </a:pPr>
            <a:r>
              <a:rPr lang="en-US" sz="1200" b="1" dirty="0">
                <a:latin typeface="Mark Pro"/>
              </a:rPr>
              <a:t>Passenger service agent</a:t>
            </a:r>
          </a:p>
          <a:p>
            <a:pPr lvl="1"/>
            <a:r>
              <a:rPr lang="en-US" sz="1200" noProof="0" dirty="0">
                <a:latin typeface="Mark Pro"/>
              </a:rPr>
              <a:t>A passenger is not sure if she/he forgot a power bank in the checked luggage.</a:t>
            </a:r>
          </a:p>
          <a:p>
            <a:pPr lvl="1"/>
            <a:r>
              <a:rPr lang="en-US" sz="1200" dirty="0">
                <a:latin typeface="Mark Pro"/>
              </a:rPr>
              <a:t>You make sure that the passenger thoroughly searches the suitcase, to protect flight safety. </a:t>
            </a:r>
            <a:endParaRPr lang="en-US" sz="1200" dirty="0">
              <a:latin typeface="Mark Pro" panose="020B0504020201010104" pitchFamily="34" charset="77"/>
            </a:endParaRPr>
          </a:p>
          <a:p>
            <a:pPr marL="3175" lvl="1" indent="0">
              <a:buNone/>
            </a:pPr>
            <a:endParaRPr lang="en-US" sz="1200" dirty="0">
              <a:latin typeface="Mark Pro" panose="020B0504020201010104" pitchFamily="34" charset="77"/>
            </a:endParaRPr>
          </a:p>
          <a:p>
            <a:pPr marL="3175" lvl="1" indent="0">
              <a:buNone/>
            </a:pPr>
            <a:r>
              <a:rPr lang="en-US" sz="1200" b="1" noProof="0" dirty="0">
                <a:latin typeface="Mark Pro"/>
              </a:rPr>
              <a:t>Team leader / manager</a:t>
            </a:r>
          </a:p>
          <a:p>
            <a:pPr lvl="1"/>
            <a:r>
              <a:rPr lang="en-US" sz="1200" noProof="0" dirty="0">
                <a:latin typeface="Mark Pro"/>
              </a:rPr>
              <a:t>Safety and standard operating procedures (SOP) come before on-time performance (OTP).</a:t>
            </a:r>
            <a:endParaRPr lang="en-US" sz="1200" dirty="0">
              <a:latin typeface="Mark Pro"/>
            </a:endParaRPr>
          </a:p>
          <a:p>
            <a:pPr lvl="1"/>
            <a:r>
              <a:rPr lang="en-US" sz="1200" noProof="0" dirty="0">
                <a:latin typeface="Mark Pro"/>
              </a:rPr>
              <a:t>You make sure that people only do what they are trained for – no shortcuts – despite staff shortages.</a:t>
            </a:r>
            <a:endParaRPr lang="en-US" sz="1200" noProof="0" dirty="0">
              <a:latin typeface="Mark Pro" panose="020B0504020201010104" pitchFamily="34" charset="77"/>
            </a:endParaRPr>
          </a:p>
        </p:txBody>
      </p:sp>
      <p:sp>
        <p:nvSpPr>
          <p:cNvPr id="4" name="Datumsplatzhalter 3"/>
          <p:cNvSpPr>
            <a:spLocks noGrp="1"/>
          </p:cNvSpPr>
          <p:nvPr>
            <p:ph type="dt" sz="half" idx="10"/>
          </p:nvPr>
        </p:nvSpPr>
        <p:spPr/>
        <p:txBody>
          <a:bodyPr/>
          <a:lstStyle/>
          <a:p>
            <a:fld id="{F4B88264-D623-4B7F-9718-F6C1A6D44407}" type="datetime3">
              <a:rPr lang="en-US" smtClean="0">
                <a:latin typeface="Mark Pro" panose="020B0504020201010104" pitchFamily="34" charset="77"/>
              </a:rPr>
              <a:t>31 August 2023</a:t>
            </a:fld>
            <a:endParaRPr lang="en-US" dirty="0">
              <a:latin typeface="Mark Pro" panose="020B0504020201010104" pitchFamily="34" charset="77"/>
            </a:endParaRPr>
          </a:p>
        </p:txBody>
      </p:sp>
      <p:sp>
        <p:nvSpPr>
          <p:cNvPr id="9" name="Fußzeilenplatzhalter 8"/>
          <p:cNvSpPr>
            <a:spLocks noGrp="1"/>
          </p:cNvSpPr>
          <p:nvPr>
            <p:ph type="ftr" sz="quarter" idx="11"/>
          </p:nvPr>
        </p:nvSpPr>
        <p:spPr/>
        <p:txBody>
          <a:bodyPr/>
          <a:lstStyle/>
          <a:p>
            <a:r>
              <a:rPr lang="en-US">
                <a:latin typeface="Mark Pro" panose="020B0504020201010104" pitchFamily="34" charset="77"/>
              </a:rPr>
              <a:t>Department / Jane Doe</a:t>
            </a:r>
          </a:p>
        </p:txBody>
      </p:sp>
      <p:sp>
        <p:nvSpPr>
          <p:cNvPr id="2" name="Titel 1"/>
          <p:cNvSpPr>
            <a:spLocks noGrp="1"/>
          </p:cNvSpPr>
          <p:nvPr>
            <p:ph type="title"/>
          </p:nvPr>
        </p:nvSpPr>
        <p:spPr>
          <a:xfrm>
            <a:off x="395536" y="345885"/>
            <a:ext cx="8352928" cy="553998"/>
          </a:xfrm>
        </p:spPr>
        <p:txBody>
          <a:bodyPr/>
          <a:lstStyle/>
          <a:p>
            <a:r>
              <a:rPr lang="en-US" noProof="0" dirty="0">
                <a:latin typeface="Mark Pro" panose="020B0504020201010104" pitchFamily="34" charset="77"/>
              </a:rPr>
              <a:t>Do the right things</a:t>
            </a:r>
            <a:br>
              <a:rPr lang="en-US" noProof="0" dirty="0">
                <a:latin typeface="Mark Pro" panose="020B0504020201010104" pitchFamily="34" charset="77"/>
              </a:rPr>
            </a:br>
            <a:r>
              <a:rPr lang="en-US" b="0" noProof="0" dirty="0">
                <a:latin typeface="Mark Pro" panose="020B0504020201010104" pitchFamily="34" charset="77"/>
              </a:rPr>
              <a:t>example situations</a:t>
            </a:r>
          </a:p>
        </p:txBody>
      </p:sp>
      <p:sp>
        <p:nvSpPr>
          <p:cNvPr id="6" name="Foliennummernplatzhalter 5">
            <a:extLst>
              <a:ext uri="{FF2B5EF4-FFF2-40B4-BE49-F238E27FC236}">
                <a16:creationId xmlns:a16="http://schemas.microsoft.com/office/drawing/2014/main" id="{F813EE2C-9D35-205B-D7AB-DA76C38394B5}"/>
              </a:ext>
            </a:extLst>
          </p:cNvPr>
          <p:cNvSpPr>
            <a:spLocks noGrp="1"/>
          </p:cNvSpPr>
          <p:nvPr>
            <p:ph type="sldNum" sz="quarter" idx="12"/>
          </p:nvPr>
        </p:nvSpPr>
        <p:spPr>
          <a:xfrm>
            <a:off x="7996136" y="4803998"/>
            <a:ext cx="752328" cy="92333"/>
          </a:xfrm>
        </p:spPr>
        <p:txBody>
          <a:bodyPr/>
          <a:lstStyle/>
          <a:p>
            <a:r>
              <a:rPr lang="en-US" noProof="0"/>
              <a:t>Page </a:t>
            </a:r>
            <a:fld id="{DF769038-09FF-442B-BCC7-D20D922EF904}" type="slidenum">
              <a:rPr lang="en-US" noProof="0" smtClean="0"/>
              <a:pPr/>
              <a:t>12</a:t>
            </a:fld>
            <a:endParaRPr lang="en-US" noProof="0"/>
          </a:p>
        </p:txBody>
      </p:sp>
    </p:spTree>
    <p:extLst>
      <p:ext uri="{BB962C8B-B14F-4D97-AF65-F5344CB8AC3E}">
        <p14:creationId xmlns:p14="http://schemas.microsoft.com/office/powerpoint/2010/main" val="4027640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8">
            <a:extLst>
              <a:ext uri="{FF2B5EF4-FFF2-40B4-BE49-F238E27FC236}">
                <a16:creationId xmlns:a16="http://schemas.microsoft.com/office/drawing/2014/main" id="{C598A04E-0014-3A17-B11F-17E9F72578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5386" y="799326"/>
            <a:ext cx="1771559" cy="1772424"/>
          </a:xfrm>
          <a:prstGeom prst="ellipse">
            <a:avLst/>
          </a:prstGeom>
        </p:spPr>
      </p:pic>
      <p:sp>
        <p:nvSpPr>
          <p:cNvPr id="13" name="TextBox 12">
            <a:extLst>
              <a:ext uri="{FF2B5EF4-FFF2-40B4-BE49-F238E27FC236}">
                <a16:creationId xmlns:a16="http://schemas.microsoft.com/office/drawing/2014/main" id="{13B65EF8-B02C-A224-EEC2-0F7331468A18}"/>
              </a:ext>
            </a:extLst>
          </p:cNvPr>
          <p:cNvSpPr txBox="1"/>
          <p:nvPr/>
        </p:nvSpPr>
        <p:spPr>
          <a:xfrm>
            <a:off x="2529136" y="1494415"/>
            <a:ext cx="2901435" cy="492443"/>
          </a:xfrm>
          <a:prstGeom prst="rect">
            <a:avLst/>
          </a:prstGeom>
          <a:noFill/>
        </p:spPr>
        <p:txBody>
          <a:bodyPr wrap="none" lIns="0" tIns="0" rIns="0" bIns="0" rtlCol="0">
            <a:spAutoFit/>
          </a:bodyPr>
          <a:lstStyle/>
          <a:p>
            <a:r>
              <a:rPr lang="en-CH" sz="3200" b="1" dirty="0"/>
              <a:t>Win as a team</a:t>
            </a:r>
          </a:p>
        </p:txBody>
      </p:sp>
      <p:sp>
        <p:nvSpPr>
          <p:cNvPr id="20" name="TextBox 19">
            <a:extLst>
              <a:ext uri="{FF2B5EF4-FFF2-40B4-BE49-F238E27FC236}">
                <a16:creationId xmlns:a16="http://schemas.microsoft.com/office/drawing/2014/main" id="{1A300D84-FFF7-4877-3317-582B4E5A0C3D}"/>
              </a:ext>
            </a:extLst>
          </p:cNvPr>
          <p:cNvSpPr txBox="1"/>
          <p:nvPr/>
        </p:nvSpPr>
        <p:spPr>
          <a:xfrm>
            <a:off x="2529136" y="2354559"/>
            <a:ext cx="5887830" cy="984885"/>
          </a:xfrm>
          <a:prstGeom prst="rect">
            <a:avLst/>
          </a:prstGeom>
          <a:noFill/>
        </p:spPr>
        <p:txBody>
          <a:bodyPr wrap="none" lIns="0" tIns="0" rIns="0" bIns="0" rtlCol="0">
            <a:spAutoFit/>
          </a:bodyPr>
          <a:lstStyle/>
          <a:p>
            <a:r>
              <a:rPr lang="en-GB" sz="1600" dirty="0"/>
              <a:t>Either we win as a team, or we fall as individuals. Together,</a:t>
            </a:r>
          </a:p>
          <a:p>
            <a:r>
              <a:rPr lang="en-GB" sz="1600" dirty="0"/>
              <a:t>we can surpass ourselves and handle any situation.</a:t>
            </a:r>
          </a:p>
          <a:p>
            <a:endParaRPr lang="en-GB" sz="1600" dirty="0"/>
          </a:p>
          <a:p>
            <a:r>
              <a:rPr lang="en-GB" sz="1600" b="1" dirty="0"/>
              <a:t>Whenever you choose, </a:t>
            </a:r>
            <a:r>
              <a:rPr lang="en-GB" sz="1600" b="1" dirty="0">
                <a:solidFill>
                  <a:srgbClr val="D70F0A"/>
                </a:solidFill>
              </a:rPr>
              <a:t>choose for the best of the team.</a:t>
            </a:r>
            <a:endParaRPr lang="en-CH" sz="1600" b="1" dirty="0">
              <a:solidFill>
                <a:srgbClr val="D70F0A"/>
              </a:solidFill>
            </a:endParaRPr>
          </a:p>
        </p:txBody>
      </p:sp>
      <p:sp>
        <p:nvSpPr>
          <p:cNvPr id="2" name="Date Placeholder 3">
            <a:extLst>
              <a:ext uri="{FF2B5EF4-FFF2-40B4-BE49-F238E27FC236}">
                <a16:creationId xmlns:a16="http://schemas.microsoft.com/office/drawing/2014/main" id="{ABD6EC55-6C0F-9A17-FAF6-D2047431B72C}"/>
              </a:ext>
            </a:extLst>
          </p:cNvPr>
          <p:cNvSpPr>
            <a:spLocks noGrp="1"/>
          </p:cNvSpPr>
          <p:nvPr>
            <p:ph type="dt" sz="half" idx="10"/>
          </p:nvPr>
        </p:nvSpPr>
        <p:spPr>
          <a:xfrm>
            <a:off x="395536" y="4908234"/>
            <a:ext cx="2133600" cy="92333"/>
          </a:xfrm>
        </p:spPr>
        <p:txBody>
          <a:bodyPr/>
          <a:lstStyle/>
          <a:p>
            <a:r>
              <a:rPr lang="en-CH" noProof="0" dirty="0"/>
              <a:t>25/07/2023</a:t>
            </a:r>
            <a:endParaRPr lang="en-US" noProof="0" dirty="0"/>
          </a:p>
        </p:txBody>
      </p:sp>
      <p:sp>
        <p:nvSpPr>
          <p:cNvPr id="3" name="Footer Placeholder 5">
            <a:extLst>
              <a:ext uri="{FF2B5EF4-FFF2-40B4-BE49-F238E27FC236}">
                <a16:creationId xmlns:a16="http://schemas.microsoft.com/office/drawing/2014/main" id="{D7F990C0-9162-9C7C-F0A7-0AD58D6F203C}"/>
              </a:ext>
            </a:extLst>
          </p:cNvPr>
          <p:cNvSpPr>
            <a:spLocks noGrp="1"/>
          </p:cNvSpPr>
          <p:nvPr>
            <p:ph type="ftr" sz="quarter" idx="11"/>
          </p:nvPr>
        </p:nvSpPr>
        <p:spPr>
          <a:xfrm>
            <a:off x="395536" y="4802895"/>
            <a:ext cx="7224464" cy="92333"/>
          </a:xfrm>
        </p:spPr>
        <p:txBody>
          <a:bodyPr/>
          <a:lstStyle/>
          <a:p>
            <a:r>
              <a:rPr lang="en-US" noProof="0" dirty="0"/>
              <a:t>Group Communications</a:t>
            </a:r>
          </a:p>
        </p:txBody>
      </p:sp>
    </p:spTree>
    <p:extLst>
      <p:ext uri="{BB962C8B-B14F-4D97-AF65-F5344CB8AC3E}">
        <p14:creationId xmlns:p14="http://schemas.microsoft.com/office/powerpoint/2010/main" val="593133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dirty="0">
              <a:solidFill>
                <a:schemeClr val="tx1"/>
              </a:solidFill>
              <a:latin typeface="Mark Pro" panose="020B0504020201010104" pitchFamily="34" charset="0"/>
              <a:ea typeface="+mj-ea"/>
              <a:cs typeface="+mj-cs"/>
              <a:sym typeface="Arial"/>
            </a:endParaRPr>
          </a:p>
        </p:txBody>
      </p:sp>
      <p:sp>
        <p:nvSpPr>
          <p:cNvPr id="3" name="Inhaltsplatzhalter 2"/>
          <p:cNvSpPr>
            <a:spLocks noGrp="1"/>
          </p:cNvSpPr>
          <p:nvPr>
            <p:ph idx="1"/>
          </p:nvPr>
        </p:nvSpPr>
        <p:spPr/>
        <p:txBody>
          <a:bodyPr vert="horz" lIns="0" tIns="0" rIns="0" bIns="0" rtlCol="0" anchor="t">
            <a:noAutofit/>
          </a:bodyPr>
          <a:lstStyle/>
          <a:p>
            <a:pPr marL="3175" lvl="1" indent="0">
              <a:buNone/>
            </a:pPr>
            <a:r>
              <a:rPr lang="en-US" sz="1200" b="1" noProof="0" dirty="0">
                <a:latin typeface="Mark Pro"/>
              </a:rPr>
              <a:t>Ramp agent</a:t>
            </a:r>
          </a:p>
          <a:p>
            <a:pPr lvl="1"/>
            <a:r>
              <a:rPr lang="en-US" sz="1200" noProof="0" dirty="0">
                <a:latin typeface="Mark Pro"/>
              </a:rPr>
              <a:t>A colleague is behind in loading the aircraft and might cause a delay.</a:t>
            </a:r>
          </a:p>
          <a:p>
            <a:pPr lvl="1"/>
            <a:r>
              <a:rPr lang="en-US" sz="1200" dirty="0">
                <a:latin typeface="Mark Pro"/>
              </a:rPr>
              <a:t>You help </a:t>
            </a:r>
            <a:r>
              <a:rPr lang="en-US" sz="1200" noProof="0" dirty="0">
                <a:latin typeface="Mark Pro"/>
              </a:rPr>
              <a:t>her/him load the aircraft, even though it's not part of our job.</a:t>
            </a:r>
            <a:r>
              <a:rPr lang="en-US" sz="1200" dirty="0">
                <a:latin typeface="Mark Pro"/>
              </a:rPr>
              <a:t>  </a:t>
            </a:r>
            <a:endParaRPr lang="en-US" sz="1200" noProof="0" dirty="0">
              <a:latin typeface="Mark Pro" panose="020B0504020201010104" pitchFamily="34" charset="77"/>
            </a:endParaRPr>
          </a:p>
          <a:p>
            <a:pPr marL="3175" lvl="1" indent="0">
              <a:buNone/>
            </a:pPr>
            <a:endParaRPr lang="en-US" sz="1200" dirty="0">
              <a:latin typeface="Mark Pro" panose="020B0504020201010104" pitchFamily="34" charset="77"/>
            </a:endParaRPr>
          </a:p>
          <a:p>
            <a:pPr marL="3175" lvl="1" indent="0">
              <a:buNone/>
            </a:pPr>
            <a:r>
              <a:rPr lang="en-US" sz="1200" b="1" dirty="0">
                <a:latin typeface="Mark Pro"/>
              </a:rPr>
              <a:t>Passenger service agent</a:t>
            </a:r>
          </a:p>
          <a:p>
            <a:pPr lvl="1"/>
            <a:r>
              <a:rPr lang="en-US" sz="1200" noProof="0" dirty="0">
                <a:latin typeface="Mark Pro"/>
              </a:rPr>
              <a:t>A colleague must see the doctor in an emergency and wants to change shifts.</a:t>
            </a:r>
          </a:p>
          <a:p>
            <a:pPr lvl="1"/>
            <a:r>
              <a:rPr lang="en-US" sz="1200" noProof="0" dirty="0">
                <a:latin typeface="Mark Pro"/>
              </a:rPr>
              <a:t>You check your agenda to see if it would be possible for you to swap shifts.</a:t>
            </a:r>
          </a:p>
          <a:p>
            <a:pPr marL="3175" lvl="1" indent="0">
              <a:buNone/>
            </a:pPr>
            <a:endParaRPr lang="en-US" sz="1200" dirty="0">
              <a:latin typeface="Mark Pro" panose="020B0504020201010104" pitchFamily="34" charset="77"/>
            </a:endParaRPr>
          </a:p>
          <a:p>
            <a:pPr marL="3175" lvl="1" indent="0">
              <a:buNone/>
            </a:pPr>
            <a:r>
              <a:rPr lang="en-US" sz="1200" b="1" noProof="0" dirty="0">
                <a:latin typeface="Mark Pro"/>
              </a:rPr>
              <a:t>Team leader / manager</a:t>
            </a:r>
          </a:p>
          <a:p>
            <a:pPr lvl="1"/>
            <a:r>
              <a:rPr lang="en-US" sz="1200" noProof="0" dirty="0">
                <a:latin typeface="Mark Pro"/>
              </a:rPr>
              <a:t>An important airline customer is asking for a discount that will put the contract in the red at your station.</a:t>
            </a:r>
          </a:p>
          <a:p>
            <a:pPr lvl="1"/>
            <a:r>
              <a:rPr lang="en-US" sz="1200" noProof="0" dirty="0">
                <a:latin typeface="Mark Pro"/>
              </a:rPr>
              <a:t>Don’t take an isolated decision but reach out to Global Commercial to secure the best for the Group.</a:t>
            </a:r>
          </a:p>
        </p:txBody>
      </p:sp>
      <p:sp>
        <p:nvSpPr>
          <p:cNvPr id="4" name="Datumsplatzhalter 3"/>
          <p:cNvSpPr>
            <a:spLocks noGrp="1"/>
          </p:cNvSpPr>
          <p:nvPr>
            <p:ph type="dt" sz="half" idx="10"/>
          </p:nvPr>
        </p:nvSpPr>
        <p:spPr/>
        <p:txBody>
          <a:bodyPr/>
          <a:lstStyle/>
          <a:p>
            <a:fld id="{F4B88264-D623-4B7F-9718-F6C1A6D44407}" type="datetime3">
              <a:rPr lang="en-US" smtClean="0">
                <a:latin typeface="Mark Pro" panose="020B0504020201010104" pitchFamily="34" charset="77"/>
              </a:rPr>
              <a:t>31 August 2023</a:t>
            </a:fld>
            <a:endParaRPr lang="en-US" dirty="0">
              <a:latin typeface="Mark Pro" panose="020B0504020201010104" pitchFamily="34" charset="77"/>
            </a:endParaRPr>
          </a:p>
        </p:txBody>
      </p:sp>
      <p:sp>
        <p:nvSpPr>
          <p:cNvPr id="9" name="Fußzeilenplatzhalter 8"/>
          <p:cNvSpPr>
            <a:spLocks noGrp="1"/>
          </p:cNvSpPr>
          <p:nvPr>
            <p:ph type="ftr" sz="quarter" idx="11"/>
          </p:nvPr>
        </p:nvSpPr>
        <p:spPr/>
        <p:txBody>
          <a:bodyPr/>
          <a:lstStyle/>
          <a:p>
            <a:r>
              <a:rPr lang="en-US">
                <a:latin typeface="Mark Pro" panose="020B0504020201010104" pitchFamily="34" charset="77"/>
              </a:rPr>
              <a:t>Department / Jane Doe</a:t>
            </a:r>
          </a:p>
        </p:txBody>
      </p:sp>
      <p:sp>
        <p:nvSpPr>
          <p:cNvPr id="2" name="Titel 1"/>
          <p:cNvSpPr>
            <a:spLocks noGrp="1"/>
          </p:cNvSpPr>
          <p:nvPr>
            <p:ph type="title"/>
          </p:nvPr>
        </p:nvSpPr>
        <p:spPr>
          <a:xfrm>
            <a:off x="395536" y="345885"/>
            <a:ext cx="8352928" cy="553998"/>
          </a:xfrm>
        </p:spPr>
        <p:txBody>
          <a:bodyPr/>
          <a:lstStyle/>
          <a:p>
            <a:r>
              <a:rPr lang="en-US" noProof="0" dirty="0">
                <a:latin typeface="Mark Pro" panose="020B0504020201010104" pitchFamily="34" charset="77"/>
              </a:rPr>
              <a:t>Win as a team</a:t>
            </a:r>
            <a:br>
              <a:rPr lang="en-US" noProof="0" dirty="0">
                <a:latin typeface="Mark Pro" panose="020B0504020201010104" pitchFamily="34" charset="77"/>
              </a:rPr>
            </a:br>
            <a:r>
              <a:rPr lang="en-US" b="0" noProof="0" dirty="0">
                <a:latin typeface="Mark Pro" panose="020B0504020201010104" pitchFamily="34" charset="77"/>
              </a:rPr>
              <a:t>examples and situations</a:t>
            </a:r>
          </a:p>
        </p:txBody>
      </p:sp>
      <p:sp>
        <p:nvSpPr>
          <p:cNvPr id="6" name="Foliennummernplatzhalter 5">
            <a:extLst>
              <a:ext uri="{FF2B5EF4-FFF2-40B4-BE49-F238E27FC236}">
                <a16:creationId xmlns:a16="http://schemas.microsoft.com/office/drawing/2014/main" id="{F813EE2C-9D35-205B-D7AB-DA76C38394B5}"/>
              </a:ext>
            </a:extLst>
          </p:cNvPr>
          <p:cNvSpPr>
            <a:spLocks noGrp="1"/>
          </p:cNvSpPr>
          <p:nvPr>
            <p:ph type="sldNum" sz="quarter" idx="12"/>
          </p:nvPr>
        </p:nvSpPr>
        <p:spPr>
          <a:xfrm>
            <a:off x="7996136" y="4803998"/>
            <a:ext cx="752328" cy="92333"/>
          </a:xfrm>
        </p:spPr>
        <p:txBody>
          <a:bodyPr/>
          <a:lstStyle/>
          <a:p>
            <a:r>
              <a:rPr lang="en-US" noProof="0"/>
              <a:t>Page </a:t>
            </a:r>
            <a:fld id="{DF769038-09FF-442B-BCC7-D20D922EF904}" type="slidenum">
              <a:rPr lang="en-US" noProof="0" smtClean="0"/>
              <a:pPr/>
              <a:t>14</a:t>
            </a:fld>
            <a:endParaRPr lang="en-US" noProof="0"/>
          </a:p>
        </p:txBody>
      </p:sp>
    </p:spTree>
    <p:extLst>
      <p:ext uri="{BB962C8B-B14F-4D97-AF65-F5344CB8AC3E}">
        <p14:creationId xmlns:p14="http://schemas.microsoft.com/office/powerpoint/2010/main" val="2415084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err="1">
              <a:solidFill>
                <a:schemeClr val="tx1"/>
              </a:solidFill>
              <a:latin typeface="Arial"/>
              <a:ea typeface="+mj-ea"/>
              <a:cs typeface="+mj-cs"/>
              <a:sym typeface="Arial"/>
            </a:endParaRPr>
          </a:p>
        </p:txBody>
      </p:sp>
      <p:sp>
        <p:nvSpPr>
          <p:cNvPr id="3" name="Titel 2"/>
          <p:cNvSpPr>
            <a:spLocks noGrp="1"/>
          </p:cNvSpPr>
          <p:nvPr>
            <p:ph type="title"/>
          </p:nvPr>
        </p:nvSpPr>
        <p:spPr>
          <a:xfrm>
            <a:off x="3106365" y="345885"/>
            <a:ext cx="5907005" cy="553998"/>
          </a:xfrm>
        </p:spPr>
        <p:txBody>
          <a:bodyPr/>
          <a:lstStyle/>
          <a:p>
            <a:r>
              <a:rPr lang="en-US" dirty="0"/>
              <a:t>Delivering employee value</a:t>
            </a:r>
            <a:br>
              <a:rPr lang="en-US" noProof="0" dirty="0"/>
            </a:br>
            <a:r>
              <a:rPr lang="en-US" b="0" noProof="0" dirty="0"/>
              <a:t>red rules for the basics</a:t>
            </a:r>
            <a:endParaRPr lang="en-US" noProof="0" dirty="0"/>
          </a:p>
        </p:txBody>
      </p:sp>
      <p:sp>
        <p:nvSpPr>
          <p:cNvPr id="6" name="Date Placeholder 5">
            <a:extLst>
              <a:ext uri="{FF2B5EF4-FFF2-40B4-BE49-F238E27FC236}">
                <a16:creationId xmlns:a16="http://schemas.microsoft.com/office/drawing/2014/main" id="{A300DB15-CDE7-4C05-82F4-0E3EBE87273E}"/>
              </a:ext>
            </a:extLst>
          </p:cNvPr>
          <p:cNvSpPr>
            <a:spLocks noGrp="1"/>
          </p:cNvSpPr>
          <p:nvPr>
            <p:ph type="dt" sz="half" idx="14"/>
          </p:nvPr>
        </p:nvSpPr>
        <p:spPr/>
        <p:txBody>
          <a:bodyPr/>
          <a:lstStyle/>
          <a:p>
            <a:r>
              <a:rPr lang="en-CH" noProof="0"/>
              <a:t>25/07/2023</a:t>
            </a:r>
            <a:endParaRPr lang="en-US" noProof="0"/>
          </a:p>
        </p:txBody>
      </p:sp>
      <p:sp>
        <p:nvSpPr>
          <p:cNvPr id="7" name="Footer Placeholder 6">
            <a:extLst>
              <a:ext uri="{FF2B5EF4-FFF2-40B4-BE49-F238E27FC236}">
                <a16:creationId xmlns:a16="http://schemas.microsoft.com/office/drawing/2014/main" id="{5412701C-D611-44C4-9445-16907CC4E2C4}"/>
              </a:ext>
            </a:extLst>
          </p:cNvPr>
          <p:cNvSpPr>
            <a:spLocks noGrp="1"/>
          </p:cNvSpPr>
          <p:nvPr>
            <p:ph type="ftr" sz="quarter" idx="15"/>
          </p:nvPr>
        </p:nvSpPr>
        <p:spPr/>
        <p:txBody>
          <a:bodyPr/>
          <a:lstStyle/>
          <a:p>
            <a:r>
              <a:rPr lang="en-US" noProof="0"/>
              <a:t>Group Communications</a:t>
            </a:r>
          </a:p>
        </p:txBody>
      </p:sp>
      <p:sp>
        <p:nvSpPr>
          <p:cNvPr id="36" name="Rectangle 35">
            <a:extLst>
              <a:ext uri="{FF2B5EF4-FFF2-40B4-BE49-F238E27FC236}">
                <a16:creationId xmlns:a16="http://schemas.microsoft.com/office/drawing/2014/main" id="{72984EB2-1605-4DAE-868C-CC52BDF0B512}"/>
              </a:ext>
            </a:extLst>
          </p:cNvPr>
          <p:cNvSpPr/>
          <p:nvPr/>
        </p:nvSpPr>
        <p:spPr>
          <a:xfrm>
            <a:off x="3037663" y="1196316"/>
            <a:ext cx="5433133" cy="21274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spcAft>
                <a:spcPts val="600"/>
              </a:spcAft>
              <a:tabLst>
                <a:tab pos="297849" algn="l"/>
                <a:tab pos="298484" algn="l"/>
              </a:tabLst>
            </a:pPr>
            <a:r>
              <a:rPr lang="en-US" sz="1200" b="1" spc="-5" dirty="0">
                <a:solidFill>
                  <a:schemeClr val="tx1"/>
                </a:solidFill>
                <a:latin typeface="+mj-lt"/>
                <a:cs typeface="Mark Pro"/>
              </a:rPr>
              <a:t>Our “red rules” are the minimum standards we want to ensure at every workplace, front of house or back office, around the world. </a:t>
            </a:r>
          </a:p>
          <a:p>
            <a:pPr marL="12066" marR="5081">
              <a:spcBef>
                <a:spcPts val="600"/>
              </a:spcBef>
              <a:spcAft>
                <a:spcPts val="600"/>
              </a:spcAft>
              <a:tabLst>
                <a:tab pos="297849" algn="l"/>
                <a:tab pos="298484" algn="l"/>
              </a:tabLst>
            </a:pPr>
            <a:r>
              <a:rPr lang="en-US" sz="1200" spc="-5" dirty="0">
                <a:solidFill>
                  <a:schemeClr val="tx1"/>
                </a:solidFill>
                <a:latin typeface="+mj-lt"/>
                <a:cs typeface="Mark Pro"/>
              </a:rPr>
              <a:t>A few examples: </a:t>
            </a:r>
          </a:p>
          <a:p>
            <a:pPr marL="183516" marR="5081" indent="-171450">
              <a:spcBef>
                <a:spcPts val="125"/>
              </a:spcBef>
              <a:spcAft>
                <a:spcPts val="600"/>
              </a:spcAft>
              <a:buFont typeface="Wingdings" panose="05000000000000000000" pitchFamily="2" charset="2"/>
              <a:buChar char="§"/>
              <a:tabLst>
                <a:tab pos="297849" algn="l"/>
                <a:tab pos="298484" algn="l"/>
              </a:tabLst>
            </a:pPr>
            <a:r>
              <a:rPr lang="en-GB" sz="1200" dirty="0">
                <a:solidFill>
                  <a:schemeClr val="tx1"/>
                </a:solidFill>
                <a:effectLst/>
                <a:latin typeface="+mj-lt"/>
                <a:ea typeface="Calibri" panose="020F0502020204030204" pitchFamily="34" charset="0"/>
                <a:cs typeface="Times New Roman" panose="02020603050405020304" pitchFamily="18" charset="0"/>
              </a:rPr>
              <a:t>Increase the stability of the shift plans to allow our shift workers to better plan their lives. </a:t>
            </a:r>
          </a:p>
          <a:p>
            <a:pPr marL="183516" marR="5081" indent="-171450">
              <a:spcBef>
                <a:spcPts val="125"/>
              </a:spcBef>
              <a:spcAft>
                <a:spcPts val="600"/>
              </a:spcAft>
              <a:buFont typeface="Wingdings" panose="05000000000000000000" pitchFamily="2" charset="2"/>
              <a:buChar char="§"/>
              <a:tabLst>
                <a:tab pos="297849" algn="l"/>
                <a:tab pos="298484" algn="l"/>
              </a:tabLst>
            </a:pPr>
            <a:r>
              <a:rPr lang="en-GB" sz="1200" dirty="0">
                <a:solidFill>
                  <a:schemeClr val="tx1"/>
                </a:solidFill>
                <a:latin typeface="+mj-lt"/>
                <a:ea typeface="Calibri" panose="020F0502020204030204" pitchFamily="34" charset="0"/>
                <a:cs typeface="Times New Roman" panose="02020603050405020304" pitchFamily="18" charset="0"/>
              </a:rPr>
              <a:t>Invest in upgrading breakrooms for employees to recharge in recognition of </a:t>
            </a:r>
            <a:r>
              <a:rPr lang="en-GB" sz="1200" dirty="0">
                <a:solidFill>
                  <a:schemeClr val="tx1"/>
                </a:solidFill>
                <a:effectLst/>
                <a:latin typeface="+mj-lt"/>
                <a:ea typeface="Calibri" panose="020F0502020204030204" pitchFamily="34" charset="0"/>
                <a:cs typeface="Times New Roman" panose="02020603050405020304" pitchFamily="18" charset="0"/>
              </a:rPr>
              <a:t>extreme conditions on the apron, or high-pressure situations at the departure gates.</a:t>
            </a:r>
          </a:p>
          <a:p>
            <a:pPr marL="183516" marR="5081" indent="-171450">
              <a:spcBef>
                <a:spcPts val="125"/>
              </a:spcBef>
              <a:spcAft>
                <a:spcPts val="600"/>
              </a:spcAft>
              <a:buFont typeface="Wingdings" panose="05000000000000000000" pitchFamily="2" charset="2"/>
              <a:buChar char="§"/>
              <a:tabLst>
                <a:tab pos="297849" algn="l"/>
                <a:tab pos="298484" algn="l"/>
              </a:tabLst>
            </a:pPr>
            <a:r>
              <a:rPr lang="en-GB" sz="1200" dirty="0">
                <a:solidFill>
                  <a:schemeClr val="tx1"/>
                </a:solidFill>
                <a:effectLst/>
                <a:latin typeface="+mj-lt"/>
                <a:ea typeface="Calibri" panose="020F0502020204030204" pitchFamily="34" charset="0"/>
                <a:cs typeface="Times New Roman" panose="02020603050405020304" pitchFamily="18" charset="0"/>
              </a:rPr>
              <a:t>Properly train and (re-)qualify our people to do their job.</a:t>
            </a:r>
          </a:p>
          <a:p>
            <a:pPr marL="183516" marR="5081" indent="-171450">
              <a:spcBef>
                <a:spcPts val="125"/>
              </a:spcBef>
              <a:spcAft>
                <a:spcPts val="600"/>
              </a:spcAft>
              <a:buFont typeface="Wingdings" panose="05000000000000000000" pitchFamily="2" charset="2"/>
              <a:buChar char="§"/>
              <a:tabLst>
                <a:tab pos="297849" algn="l"/>
                <a:tab pos="298484" algn="l"/>
              </a:tabLst>
            </a:pPr>
            <a:r>
              <a:rPr lang="en-GB" sz="1200" dirty="0">
                <a:solidFill>
                  <a:schemeClr val="tx1"/>
                </a:solidFill>
                <a:effectLst/>
                <a:latin typeface="+mj-lt"/>
                <a:ea typeface="Calibri" panose="020F0502020204030204" pitchFamily="34" charset="0"/>
                <a:cs typeface="Times New Roman" panose="02020603050405020304" pitchFamily="18" charset="0"/>
              </a:rPr>
              <a:t>Ensure manageable average workload, even during peak season.</a:t>
            </a:r>
          </a:p>
          <a:p>
            <a:pPr marL="12066" marR="5081">
              <a:spcBef>
                <a:spcPts val="1200"/>
              </a:spcBef>
              <a:spcAft>
                <a:spcPts val="600"/>
              </a:spcAft>
              <a:tabLst>
                <a:tab pos="297849" algn="l"/>
                <a:tab pos="298484" algn="l"/>
              </a:tabLst>
            </a:pPr>
            <a:r>
              <a:rPr lang="en-US" sz="1200" spc="-5" dirty="0">
                <a:solidFill>
                  <a:schemeClr val="tx1"/>
                </a:solidFill>
                <a:latin typeface="Mark Pro"/>
                <a:cs typeface="Mark Pro"/>
              </a:rPr>
              <a:t>The red rules are designed </a:t>
            </a:r>
            <a:r>
              <a:rPr lang="en-US" sz="1200" dirty="0">
                <a:solidFill>
                  <a:schemeClr val="tx1"/>
                </a:solidFill>
                <a:latin typeface="Mark Pro"/>
                <a:cs typeface="Mark Pro"/>
              </a:rPr>
              <a:t>to </a:t>
            </a:r>
            <a:r>
              <a:rPr lang="en-US" sz="1200" spc="-5" dirty="0">
                <a:solidFill>
                  <a:schemeClr val="tx1"/>
                </a:solidFill>
                <a:latin typeface="Mark Pro"/>
                <a:cs typeface="Mark Pro"/>
              </a:rPr>
              <a:t>promote employee engagement </a:t>
            </a:r>
            <a:r>
              <a:rPr lang="en-US" sz="1200" dirty="0">
                <a:solidFill>
                  <a:schemeClr val="tx1"/>
                </a:solidFill>
                <a:latin typeface="Mark Pro"/>
                <a:cs typeface="Mark Pro"/>
              </a:rPr>
              <a:t>and </a:t>
            </a:r>
            <a:r>
              <a:rPr lang="en-US" sz="1200" spc="-5" dirty="0">
                <a:solidFill>
                  <a:schemeClr val="tx1"/>
                </a:solidFill>
                <a:latin typeface="Mark Pro"/>
                <a:cs typeface="Mark Pro"/>
              </a:rPr>
              <a:t>workplace</a:t>
            </a:r>
            <a:r>
              <a:rPr lang="en-US" sz="1200" dirty="0">
                <a:solidFill>
                  <a:schemeClr val="tx1"/>
                </a:solidFill>
                <a:latin typeface="Mark Pro"/>
                <a:cs typeface="Mark Pro"/>
              </a:rPr>
              <a:t> </a:t>
            </a:r>
            <a:r>
              <a:rPr lang="en-US" sz="1200" spc="-5" dirty="0">
                <a:solidFill>
                  <a:schemeClr val="tx1"/>
                </a:solidFill>
                <a:latin typeface="Mark Pro"/>
                <a:cs typeface="Mark Pro"/>
              </a:rPr>
              <a:t>satisfaction, because people </a:t>
            </a:r>
            <a:r>
              <a:rPr lang="en-US" sz="1200" spc="-5" dirty="0">
                <a:solidFill>
                  <a:schemeClr val="tx1"/>
                </a:solidFill>
                <a:cs typeface="Mark Pro"/>
              </a:rPr>
              <a:t>work smarter, </a:t>
            </a:r>
            <a:r>
              <a:rPr lang="en-US" sz="1200" dirty="0">
                <a:solidFill>
                  <a:schemeClr val="tx1"/>
                </a:solidFill>
                <a:cs typeface="Mark Pro"/>
              </a:rPr>
              <a:t>and </a:t>
            </a:r>
            <a:r>
              <a:rPr lang="en-US" sz="1200" spc="-5" dirty="0">
                <a:solidFill>
                  <a:schemeClr val="tx1"/>
                </a:solidFill>
                <a:cs typeface="Mark Pro"/>
              </a:rPr>
              <a:t>stay longer when they are satisfied </a:t>
            </a:r>
            <a:r>
              <a:rPr lang="en-US" sz="1200" dirty="0">
                <a:solidFill>
                  <a:schemeClr val="tx1"/>
                </a:solidFill>
                <a:cs typeface="Mark Pro"/>
              </a:rPr>
              <a:t>with their </a:t>
            </a:r>
            <a:r>
              <a:rPr lang="en-US" sz="1200" spc="-5" dirty="0">
                <a:solidFill>
                  <a:schemeClr val="tx1"/>
                </a:solidFill>
                <a:cs typeface="Mark Pro"/>
              </a:rPr>
              <a:t>workplace environment and culture.</a:t>
            </a:r>
            <a:endParaRPr lang="en-US" sz="1200" dirty="0">
              <a:solidFill>
                <a:schemeClr val="tx1"/>
              </a:solidFill>
              <a:cs typeface="Mark Pro"/>
            </a:endParaRPr>
          </a:p>
          <a:p>
            <a:pPr marL="12066" marR="5081">
              <a:spcBef>
                <a:spcPts val="125"/>
              </a:spcBef>
              <a:spcAft>
                <a:spcPts val="600"/>
              </a:spcAft>
              <a:tabLst>
                <a:tab pos="297849" algn="l"/>
                <a:tab pos="298484" algn="l"/>
              </a:tabLst>
            </a:pPr>
            <a:r>
              <a:rPr lang="en-GB" sz="1200" dirty="0">
                <a:solidFill>
                  <a:schemeClr val="tx1"/>
                </a:solidFill>
                <a:effectLst/>
                <a:latin typeface="+mj-lt"/>
                <a:ea typeface="Calibri" panose="020F0502020204030204" pitchFamily="34" charset="0"/>
                <a:cs typeface="Times New Roman" panose="02020603050405020304" pitchFamily="18" charset="0"/>
              </a:rPr>
              <a:t> </a:t>
            </a:r>
            <a:endParaRPr lang="en-US" sz="1200" b="1" spc="-5" dirty="0">
              <a:solidFill>
                <a:schemeClr val="tx1"/>
              </a:solidFill>
              <a:latin typeface="+mj-lt"/>
              <a:cs typeface="Mark Pro"/>
            </a:endParaRPr>
          </a:p>
        </p:txBody>
      </p:sp>
      <p:sp>
        <p:nvSpPr>
          <p:cNvPr id="38" name="Picture Placeholder 37">
            <a:extLst>
              <a:ext uri="{FF2B5EF4-FFF2-40B4-BE49-F238E27FC236}">
                <a16:creationId xmlns:a16="http://schemas.microsoft.com/office/drawing/2014/main" id="{CD6C7CAF-6D1E-4994-8267-2DCD08321A7E}"/>
              </a:ext>
            </a:extLst>
          </p:cNvPr>
          <p:cNvSpPr>
            <a:spLocks noGrp="1"/>
          </p:cNvSpPr>
          <p:nvPr>
            <p:ph type="pic" sz="quarter" idx="13"/>
          </p:nvPr>
        </p:nvSpPr>
        <p:spPr/>
      </p:sp>
      <p:sp>
        <p:nvSpPr>
          <p:cNvPr id="2" name="Slide Number Placeholder 1">
            <a:extLst>
              <a:ext uri="{FF2B5EF4-FFF2-40B4-BE49-F238E27FC236}">
                <a16:creationId xmlns:a16="http://schemas.microsoft.com/office/drawing/2014/main" id="{699CF21A-5902-EAE0-6222-120C066F38E6}"/>
              </a:ext>
            </a:extLst>
          </p:cNvPr>
          <p:cNvSpPr>
            <a:spLocks noGrp="1"/>
          </p:cNvSpPr>
          <p:nvPr>
            <p:ph type="sldNum" sz="quarter" idx="16"/>
          </p:nvPr>
        </p:nvSpPr>
        <p:spPr/>
        <p:txBody>
          <a:bodyPr/>
          <a:lstStyle/>
          <a:p>
            <a:r>
              <a:rPr lang="en-US" noProof="0"/>
              <a:t>Page </a:t>
            </a:r>
            <a:fld id="{DF769038-09FF-442B-BCC7-D20D922EF904}" type="slidenum">
              <a:rPr lang="en-US" noProof="0" smtClean="0"/>
              <a:pPr/>
              <a:t>15</a:t>
            </a:fld>
            <a:endParaRPr lang="en-US" noProof="0"/>
          </a:p>
        </p:txBody>
      </p:sp>
      <p:pic>
        <p:nvPicPr>
          <p:cNvPr id="10" name="Picture Placeholder 10">
            <a:extLst>
              <a:ext uri="{FF2B5EF4-FFF2-40B4-BE49-F238E27FC236}">
                <a16:creationId xmlns:a16="http://schemas.microsoft.com/office/drawing/2014/main" id="{E4FAE21A-1756-3630-D4E4-CA978A922C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0"/>
            <a:ext cx="2785298" cy="5143500"/>
          </a:xfrm>
          <a:prstGeom prst="rect">
            <a:avLst/>
          </a:prstGeom>
        </p:spPr>
      </p:pic>
    </p:spTree>
    <p:extLst>
      <p:ext uri="{BB962C8B-B14F-4D97-AF65-F5344CB8AC3E}">
        <p14:creationId xmlns:p14="http://schemas.microsoft.com/office/powerpoint/2010/main" val="173679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5" name="Objek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eck 3"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err="1">
              <a:solidFill>
                <a:schemeClr val="tx1"/>
              </a:solidFill>
              <a:latin typeface="Arial"/>
              <a:ea typeface="+mj-ea"/>
              <a:cs typeface="+mj-cs"/>
              <a:sym typeface="Arial"/>
            </a:endParaRPr>
          </a:p>
        </p:txBody>
      </p:sp>
      <p:sp>
        <p:nvSpPr>
          <p:cNvPr id="2" name="Titel 1"/>
          <p:cNvSpPr>
            <a:spLocks noGrp="1"/>
          </p:cNvSpPr>
          <p:nvPr>
            <p:ph type="ctrTitle"/>
          </p:nvPr>
        </p:nvSpPr>
        <p:spPr>
          <a:xfrm>
            <a:off x="3709482" y="3095879"/>
            <a:ext cx="5038928" cy="738664"/>
          </a:xfrm>
        </p:spPr>
        <p:txBody>
          <a:bodyPr/>
          <a:lstStyle/>
          <a:p>
            <a:r>
              <a:rPr lang="en-US" sz="2400" noProof="0" dirty="0"/>
              <a:t>THANK YOU</a:t>
            </a:r>
            <a:br>
              <a:rPr lang="en-US" sz="2400" noProof="0" dirty="0"/>
            </a:br>
            <a:r>
              <a:rPr lang="en-US" sz="2400" b="0" noProof="0" dirty="0"/>
              <a:t>LET’S DISCUSS</a:t>
            </a:r>
            <a:endParaRPr lang="en-US" noProof="0" dirty="0"/>
          </a:p>
        </p:txBody>
      </p:sp>
      <p:pic>
        <p:nvPicPr>
          <p:cNvPr id="8" name="Picture Placeholder 7">
            <a:extLst>
              <a:ext uri="{FF2B5EF4-FFF2-40B4-BE49-F238E27FC236}">
                <a16:creationId xmlns:a16="http://schemas.microsoft.com/office/drawing/2014/main" id="{67F5D838-B867-4EB3-9A67-D95E836F7314}"/>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a:ext>
            </a:extLst>
          </a:blip>
          <a:srcRect/>
          <a:stretch/>
        </p:blipFill>
        <p:spPr>
          <a:xfrm>
            <a:off x="0" y="1"/>
            <a:ext cx="5225967" cy="5143499"/>
          </a:xfrm>
        </p:spPr>
      </p:pic>
    </p:spTree>
    <p:extLst>
      <p:ext uri="{BB962C8B-B14F-4D97-AF65-F5344CB8AC3E}">
        <p14:creationId xmlns:p14="http://schemas.microsoft.com/office/powerpoint/2010/main" val="1922442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p:cNvSpPr>
            <a:spLocks noGrp="1"/>
          </p:cNvSpPr>
          <p:nvPr>
            <p:ph type="body" sz="quarter" idx="14"/>
          </p:nvPr>
        </p:nvSpPr>
        <p:spPr/>
        <p:txBody>
          <a:bodyPr/>
          <a:lstStyle/>
          <a:p>
            <a:r>
              <a:rPr lang="en-US" dirty="0"/>
              <a:t>Backup</a:t>
            </a:r>
          </a:p>
        </p:txBody>
      </p:sp>
      <p:sp>
        <p:nvSpPr>
          <p:cNvPr id="5" name="Datumsplatzhalter 4"/>
          <p:cNvSpPr>
            <a:spLocks noGrp="1"/>
          </p:cNvSpPr>
          <p:nvPr>
            <p:ph type="dt" sz="half" idx="16"/>
          </p:nvPr>
        </p:nvSpPr>
        <p:spPr/>
        <p:txBody>
          <a:bodyPr/>
          <a:lstStyle/>
          <a:p>
            <a:fld id="{29C833B5-58DC-420C-B43A-1AD19F446D51}" type="datetime3">
              <a:rPr lang="en-US" smtClean="0"/>
              <a:t>31 August 2023</a:t>
            </a:fld>
            <a:endParaRPr lang="en-US"/>
          </a:p>
        </p:txBody>
      </p:sp>
      <p:sp>
        <p:nvSpPr>
          <p:cNvPr id="2" name="Fußzeilenplatzhalter 1"/>
          <p:cNvSpPr>
            <a:spLocks noGrp="1"/>
          </p:cNvSpPr>
          <p:nvPr>
            <p:ph type="ftr" sz="quarter" idx="17"/>
          </p:nvPr>
        </p:nvSpPr>
        <p:spPr/>
        <p:txBody>
          <a:bodyPr/>
          <a:lstStyle/>
          <a:p>
            <a:r>
              <a:rPr lang="en-US"/>
              <a:t>Department / Jane Doe</a:t>
            </a:r>
          </a:p>
        </p:txBody>
      </p:sp>
      <p:pic>
        <p:nvPicPr>
          <p:cNvPr id="7" name="Picture Placeholder 6">
            <a:extLst>
              <a:ext uri="{FF2B5EF4-FFF2-40B4-BE49-F238E27FC236}">
                <a16:creationId xmlns:a16="http://schemas.microsoft.com/office/drawing/2014/main" id="{90F6EFB4-51F6-4D11-8623-C3DF5870CDFA}"/>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4666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a:solidFill>
                <a:schemeClr val="tx1"/>
              </a:solidFill>
              <a:latin typeface="Mark Pro" panose="020B0504020201010104" pitchFamily="34" charset="0"/>
              <a:ea typeface="+mj-ea"/>
              <a:cs typeface="+mj-cs"/>
              <a:sym typeface="Arial"/>
            </a:endParaRPr>
          </a:p>
        </p:txBody>
      </p:sp>
      <p:sp>
        <p:nvSpPr>
          <p:cNvPr id="4" name="Inhaltsplatzhalter 3"/>
          <p:cNvSpPr>
            <a:spLocks noGrp="1"/>
          </p:cNvSpPr>
          <p:nvPr>
            <p:ph idx="1"/>
          </p:nvPr>
        </p:nvSpPr>
        <p:spPr>
          <a:xfrm>
            <a:off x="3106366" y="1570429"/>
            <a:ext cx="5642098" cy="3337805"/>
          </a:xfrm>
        </p:spPr>
        <p:txBody>
          <a:bodyPr/>
          <a:lstStyle/>
          <a:p>
            <a:br>
              <a:rPr lang="en-CH" sz="1400" dirty="0">
                <a:solidFill>
                  <a:schemeClr val="tx1"/>
                </a:solidFill>
              </a:rPr>
            </a:br>
            <a:r>
              <a:rPr lang="en-GB" sz="2400" b="1" dirty="0"/>
              <a:t>Our </a:t>
            </a:r>
            <a:r>
              <a:rPr lang="en-GB" sz="2400" b="1" dirty="0">
                <a:solidFill>
                  <a:srgbClr val="D70F0A"/>
                </a:solidFill>
              </a:rPr>
              <a:t>Company Purpose </a:t>
            </a:r>
            <a:r>
              <a:rPr lang="en-GB" sz="2400" b="1" dirty="0"/>
              <a:t>is our reason to exist in this industry.</a:t>
            </a:r>
            <a:endParaRPr lang="en-CH" sz="2400" b="1" dirty="0"/>
          </a:p>
          <a:p>
            <a:endParaRPr lang="en-US" noProof="0" dirty="0">
              <a:latin typeface="Mark Pro" panose="020B0504020201010104" pitchFamily="34" charset="77"/>
            </a:endParaRPr>
          </a:p>
        </p:txBody>
      </p:sp>
      <p:sp>
        <p:nvSpPr>
          <p:cNvPr id="5" name="Datumsplatzhalter 4"/>
          <p:cNvSpPr>
            <a:spLocks noGrp="1"/>
          </p:cNvSpPr>
          <p:nvPr>
            <p:ph type="dt" sz="half" idx="14"/>
          </p:nvPr>
        </p:nvSpPr>
        <p:spPr/>
        <p:txBody>
          <a:bodyPr/>
          <a:lstStyle/>
          <a:p>
            <a:r>
              <a:rPr lang="en-CH">
                <a:latin typeface="Mark Pro" panose="020B0504020201010104" pitchFamily="34" charset="77"/>
              </a:rPr>
              <a:t>25/07/2023</a:t>
            </a:r>
            <a:endParaRPr lang="en-US">
              <a:latin typeface="Mark Pro" panose="020B0504020201010104" pitchFamily="34" charset="77"/>
            </a:endParaRPr>
          </a:p>
        </p:txBody>
      </p:sp>
      <p:sp>
        <p:nvSpPr>
          <p:cNvPr id="2" name="Fußzeilenplatzhalter 1"/>
          <p:cNvSpPr>
            <a:spLocks noGrp="1"/>
          </p:cNvSpPr>
          <p:nvPr>
            <p:ph type="ftr" sz="quarter" idx="15"/>
          </p:nvPr>
        </p:nvSpPr>
        <p:spPr/>
        <p:txBody>
          <a:bodyPr/>
          <a:lstStyle/>
          <a:p>
            <a:r>
              <a:rPr lang="en-US">
                <a:latin typeface="Mark Pro" panose="020B0504020201010104" pitchFamily="34" charset="77"/>
              </a:rPr>
              <a:t>Group Communications</a:t>
            </a:r>
          </a:p>
        </p:txBody>
      </p:sp>
      <p:sp>
        <p:nvSpPr>
          <p:cNvPr id="12" name="Picture Placeholder 11">
            <a:extLst>
              <a:ext uri="{FF2B5EF4-FFF2-40B4-BE49-F238E27FC236}">
                <a16:creationId xmlns:a16="http://schemas.microsoft.com/office/drawing/2014/main" id="{0AC4FF3A-ECEB-F58A-220B-F02B24FE9BFF}"/>
              </a:ext>
            </a:extLst>
          </p:cNvPr>
          <p:cNvSpPr>
            <a:spLocks noGrp="1"/>
          </p:cNvSpPr>
          <p:nvPr>
            <p:ph type="pic" sz="quarter" idx="13"/>
          </p:nvPr>
        </p:nvSpPr>
        <p:spPr/>
      </p:sp>
      <p:pic>
        <p:nvPicPr>
          <p:cNvPr id="3" name="Bildplatzhalter 15">
            <a:extLst>
              <a:ext uri="{FF2B5EF4-FFF2-40B4-BE49-F238E27FC236}">
                <a16:creationId xmlns:a16="http://schemas.microsoft.com/office/drawing/2014/main" id="{16F715C7-D34E-D322-F097-43B146D99B40}"/>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0" y="0"/>
            <a:ext cx="2743200" cy="5143500"/>
          </a:xfrm>
          <a:prstGeom prst="rect">
            <a:avLst/>
          </a:prstGeom>
        </p:spPr>
      </p:pic>
      <p:sp>
        <p:nvSpPr>
          <p:cNvPr id="7" name="Slide Number Placeholder 6">
            <a:extLst>
              <a:ext uri="{FF2B5EF4-FFF2-40B4-BE49-F238E27FC236}">
                <a16:creationId xmlns:a16="http://schemas.microsoft.com/office/drawing/2014/main" id="{EBF0F59C-A9C6-4847-A9AE-4EA449816055}"/>
              </a:ext>
            </a:extLst>
          </p:cNvPr>
          <p:cNvSpPr>
            <a:spLocks noGrp="1"/>
          </p:cNvSpPr>
          <p:nvPr>
            <p:ph type="sldNum" sz="quarter" idx="16"/>
          </p:nvPr>
        </p:nvSpPr>
        <p:spPr/>
        <p:txBody>
          <a:bodyPr/>
          <a:lstStyle/>
          <a:p>
            <a:r>
              <a:rPr lang="en-US" noProof="0"/>
              <a:t>Page </a:t>
            </a:r>
            <a:fld id="{DF769038-09FF-442B-BCC7-D20D922EF904}" type="slidenum">
              <a:rPr lang="en-US" noProof="0" smtClean="0"/>
              <a:pPr/>
              <a:t>18</a:t>
            </a:fld>
            <a:endParaRPr lang="en-US" noProof="0"/>
          </a:p>
        </p:txBody>
      </p:sp>
    </p:spTree>
    <p:extLst>
      <p:ext uri="{BB962C8B-B14F-4D97-AF65-F5344CB8AC3E}">
        <p14:creationId xmlns:p14="http://schemas.microsoft.com/office/powerpoint/2010/main" val="2121433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616453-84AA-5632-9216-9BA4F0E0A867}"/>
              </a:ext>
            </a:extLst>
          </p:cNvPr>
          <p:cNvSpPr>
            <a:spLocks noGrp="1"/>
          </p:cNvSpPr>
          <p:nvPr>
            <p:ph type="dt" sz="half" idx="10"/>
          </p:nvPr>
        </p:nvSpPr>
        <p:spPr/>
        <p:txBody>
          <a:bodyPr/>
          <a:lstStyle/>
          <a:p>
            <a:r>
              <a:rPr lang="en-CH" noProof="0"/>
              <a:t>25/07/2023</a:t>
            </a:r>
            <a:endParaRPr lang="en-US" noProof="0"/>
          </a:p>
        </p:txBody>
      </p:sp>
      <p:sp>
        <p:nvSpPr>
          <p:cNvPr id="4" name="Footer Placeholder 3">
            <a:extLst>
              <a:ext uri="{FF2B5EF4-FFF2-40B4-BE49-F238E27FC236}">
                <a16:creationId xmlns:a16="http://schemas.microsoft.com/office/drawing/2014/main" id="{7CE6E4AF-2466-5789-BF95-200D75AA2104}"/>
              </a:ext>
            </a:extLst>
          </p:cNvPr>
          <p:cNvSpPr>
            <a:spLocks noGrp="1"/>
          </p:cNvSpPr>
          <p:nvPr>
            <p:ph type="ftr" sz="quarter" idx="11"/>
          </p:nvPr>
        </p:nvSpPr>
        <p:spPr/>
        <p:txBody>
          <a:bodyPr/>
          <a:lstStyle/>
          <a:p>
            <a:r>
              <a:rPr lang="en-US" noProof="0"/>
              <a:t>Group Communications</a:t>
            </a:r>
          </a:p>
        </p:txBody>
      </p:sp>
      <p:sp>
        <p:nvSpPr>
          <p:cNvPr id="5" name="Slide Number Placeholder 4">
            <a:extLst>
              <a:ext uri="{FF2B5EF4-FFF2-40B4-BE49-F238E27FC236}">
                <a16:creationId xmlns:a16="http://schemas.microsoft.com/office/drawing/2014/main" id="{9E16CD4E-8E72-AD64-23EC-C3D7956EEACA}"/>
              </a:ext>
            </a:extLst>
          </p:cNvPr>
          <p:cNvSpPr>
            <a:spLocks noGrp="1"/>
          </p:cNvSpPr>
          <p:nvPr>
            <p:ph type="sldNum" sz="quarter" idx="12"/>
          </p:nvPr>
        </p:nvSpPr>
        <p:spPr/>
        <p:txBody>
          <a:bodyPr/>
          <a:lstStyle/>
          <a:p>
            <a:r>
              <a:rPr lang="en-US" noProof="0"/>
              <a:t>Page </a:t>
            </a:r>
            <a:fld id="{DF769038-09FF-442B-BCC7-D20D922EF904}" type="slidenum">
              <a:rPr lang="en-US" noProof="0" smtClean="0"/>
              <a:pPr/>
              <a:t>19</a:t>
            </a:fld>
            <a:endParaRPr lang="en-US" noProof="0"/>
          </a:p>
        </p:txBody>
      </p:sp>
      <p:grpSp>
        <p:nvGrpSpPr>
          <p:cNvPr id="19" name="Group 18">
            <a:extLst>
              <a:ext uri="{FF2B5EF4-FFF2-40B4-BE49-F238E27FC236}">
                <a16:creationId xmlns:a16="http://schemas.microsoft.com/office/drawing/2014/main" id="{2553899D-DA6D-0B6F-B3A1-1BA926CAAC96}"/>
              </a:ext>
            </a:extLst>
          </p:cNvPr>
          <p:cNvGrpSpPr/>
          <p:nvPr/>
        </p:nvGrpSpPr>
        <p:grpSpPr>
          <a:xfrm>
            <a:off x="395536" y="888396"/>
            <a:ext cx="6653850" cy="831993"/>
            <a:chOff x="425302" y="1145234"/>
            <a:chExt cx="6653850" cy="831993"/>
          </a:xfrm>
        </p:grpSpPr>
        <p:sp>
          <p:nvSpPr>
            <p:cNvPr id="7" name="TextBox 6">
              <a:extLst>
                <a:ext uri="{FF2B5EF4-FFF2-40B4-BE49-F238E27FC236}">
                  <a16:creationId xmlns:a16="http://schemas.microsoft.com/office/drawing/2014/main" id="{048589A2-419A-0A69-A22B-CB70AAF653C9}"/>
                </a:ext>
              </a:extLst>
            </p:cNvPr>
            <p:cNvSpPr txBox="1"/>
            <p:nvPr/>
          </p:nvSpPr>
          <p:spPr>
            <a:xfrm>
              <a:off x="491229" y="1423229"/>
              <a:ext cx="6587923" cy="553998"/>
            </a:xfrm>
            <a:prstGeom prst="rect">
              <a:avLst/>
            </a:prstGeom>
            <a:noFill/>
          </p:spPr>
          <p:txBody>
            <a:bodyPr wrap="square" lIns="0" tIns="0" rIns="0" bIns="0" rtlCol="0">
              <a:spAutoFit/>
            </a:bodyPr>
            <a:lstStyle/>
            <a:p>
              <a:r>
                <a:rPr lang="en-GB" b="1" dirty="0"/>
                <a:t>The world is a global village. People want to meet with each other and they need  goods to be available to them.</a:t>
              </a:r>
              <a:endParaRPr lang="en-CH" b="1" dirty="0"/>
            </a:p>
          </p:txBody>
        </p:sp>
        <p:sp>
          <p:nvSpPr>
            <p:cNvPr id="9" name="TextBox 8">
              <a:extLst>
                <a:ext uri="{FF2B5EF4-FFF2-40B4-BE49-F238E27FC236}">
                  <a16:creationId xmlns:a16="http://schemas.microsoft.com/office/drawing/2014/main" id="{5CE6E7C7-DC7F-7F55-B713-6C57A1289F3C}"/>
                </a:ext>
              </a:extLst>
            </p:cNvPr>
            <p:cNvSpPr txBox="1"/>
            <p:nvPr/>
          </p:nvSpPr>
          <p:spPr>
            <a:xfrm>
              <a:off x="425302" y="1145234"/>
              <a:ext cx="2371061" cy="246221"/>
            </a:xfrm>
            <a:prstGeom prst="rect">
              <a:avLst/>
            </a:prstGeom>
            <a:noFill/>
          </p:spPr>
          <p:txBody>
            <a:bodyPr wrap="square">
              <a:spAutoFit/>
            </a:bodyPr>
            <a:lstStyle/>
            <a:p>
              <a:r>
                <a:rPr lang="en-GB" sz="1000"/>
                <a:t>O</a:t>
              </a:r>
              <a:r>
                <a:rPr lang="en-CH" sz="1000"/>
                <a:t>ur reason to exist</a:t>
              </a:r>
            </a:p>
          </p:txBody>
        </p:sp>
      </p:grpSp>
      <p:grpSp>
        <p:nvGrpSpPr>
          <p:cNvPr id="18" name="Group 17">
            <a:extLst>
              <a:ext uri="{FF2B5EF4-FFF2-40B4-BE49-F238E27FC236}">
                <a16:creationId xmlns:a16="http://schemas.microsoft.com/office/drawing/2014/main" id="{0AFD799F-24AE-DDB9-3D48-599FFE372F96}"/>
              </a:ext>
            </a:extLst>
          </p:cNvPr>
          <p:cNvGrpSpPr/>
          <p:nvPr/>
        </p:nvGrpSpPr>
        <p:grpSpPr>
          <a:xfrm>
            <a:off x="395535" y="1998384"/>
            <a:ext cx="4764799" cy="901937"/>
            <a:chOff x="2796363" y="1036376"/>
            <a:chExt cx="4572000" cy="901937"/>
          </a:xfrm>
        </p:grpSpPr>
        <p:sp>
          <p:nvSpPr>
            <p:cNvPr id="11" name="TextBox 10">
              <a:extLst>
                <a:ext uri="{FF2B5EF4-FFF2-40B4-BE49-F238E27FC236}">
                  <a16:creationId xmlns:a16="http://schemas.microsoft.com/office/drawing/2014/main" id="{8C634056-1AD0-8E74-7A57-17A56768CE5A}"/>
                </a:ext>
              </a:extLst>
            </p:cNvPr>
            <p:cNvSpPr txBox="1"/>
            <p:nvPr/>
          </p:nvSpPr>
          <p:spPr>
            <a:xfrm>
              <a:off x="2796363" y="1036376"/>
              <a:ext cx="4572000" cy="276999"/>
            </a:xfrm>
            <a:prstGeom prst="rect">
              <a:avLst/>
            </a:prstGeom>
            <a:noFill/>
          </p:spPr>
          <p:txBody>
            <a:bodyPr wrap="square">
              <a:spAutoFit/>
            </a:bodyPr>
            <a:lstStyle/>
            <a:p>
              <a:r>
                <a:rPr lang="en-GB" sz="1000" dirty="0"/>
                <a:t>Mega trends “Globalization” and “Mobility” </a:t>
              </a:r>
              <a:r>
                <a:rPr lang="en-GB" sz="1200" dirty="0"/>
                <a:t> </a:t>
              </a:r>
              <a:endParaRPr lang="en-CH" sz="1200" dirty="0"/>
            </a:p>
          </p:txBody>
        </p:sp>
        <p:sp>
          <p:nvSpPr>
            <p:cNvPr id="13" name="TextBox 12">
              <a:extLst>
                <a:ext uri="{FF2B5EF4-FFF2-40B4-BE49-F238E27FC236}">
                  <a16:creationId xmlns:a16="http://schemas.microsoft.com/office/drawing/2014/main" id="{06E1CF77-C6B3-C6F4-B4AC-32AB7A972AA7}"/>
                </a:ext>
              </a:extLst>
            </p:cNvPr>
            <p:cNvSpPr txBox="1"/>
            <p:nvPr/>
          </p:nvSpPr>
          <p:spPr>
            <a:xfrm>
              <a:off x="2796363" y="1291982"/>
              <a:ext cx="4572000" cy="646331"/>
            </a:xfrm>
            <a:prstGeom prst="rect">
              <a:avLst/>
            </a:prstGeom>
            <a:noFill/>
          </p:spPr>
          <p:txBody>
            <a:bodyPr wrap="square">
              <a:spAutoFit/>
            </a:bodyPr>
            <a:lstStyle/>
            <a:p>
              <a:r>
                <a:rPr lang="en-GB" b="1" dirty="0"/>
                <a:t>Therefore, flying remains an essential part of global mobility.</a:t>
              </a:r>
              <a:endParaRPr lang="en-CH" b="1" dirty="0"/>
            </a:p>
          </p:txBody>
        </p:sp>
      </p:grpSp>
      <p:grpSp>
        <p:nvGrpSpPr>
          <p:cNvPr id="17" name="Group 16">
            <a:extLst>
              <a:ext uri="{FF2B5EF4-FFF2-40B4-BE49-F238E27FC236}">
                <a16:creationId xmlns:a16="http://schemas.microsoft.com/office/drawing/2014/main" id="{A988968A-6EEC-BF37-CD05-DF43736308C7}"/>
              </a:ext>
            </a:extLst>
          </p:cNvPr>
          <p:cNvGrpSpPr/>
          <p:nvPr/>
        </p:nvGrpSpPr>
        <p:grpSpPr>
          <a:xfrm>
            <a:off x="395536" y="3220821"/>
            <a:ext cx="7279295" cy="1074094"/>
            <a:chOff x="1850065" y="2605674"/>
            <a:chExt cx="8209205" cy="1074094"/>
          </a:xfrm>
        </p:grpSpPr>
        <p:sp>
          <p:nvSpPr>
            <p:cNvPr id="15" name="TextBox 14">
              <a:extLst>
                <a:ext uri="{FF2B5EF4-FFF2-40B4-BE49-F238E27FC236}">
                  <a16:creationId xmlns:a16="http://schemas.microsoft.com/office/drawing/2014/main" id="{5F696C58-0A87-0E7E-E6CA-23F4449960B7}"/>
                </a:ext>
              </a:extLst>
            </p:cNvPr>
            <p:cNvSpPr txBox="1"/>
            <p:nvPr/>
          </p:nvSpPr>
          <p:spPr>
            <a:xfrm>
              <a:off x="1850065" y="2605674"/>
              <a:ext cx="4572000" cy="246221"/>
            </a:xfrm>
            <a:prstGeom prst="rect">
              <a:avLst/>
            </a:prstGeom>
            <a:noFill/>
          </p:spPr>
          <p:txBody>
            <a:bodyPr wrap="square">
              <a:spAutoFit/>
            </a:bodyPr>
            <a:lstStyle/>
            <a:p>
              <a:r>
                <a:rPr lang="en-GB" sz="1000"/>
                <a:t>Our drive to act</a:t>
              </a:r>
              <a:endParaRPr lang="en-CH" sz="1000"/>
            </a:p>
          </p:txBody>
        </p:sp>
        <p:sp>
          <p:nvSpPr>
            <p:cNvPr id="16" name="TextBox 15">
              <a:extLst>
                <a:ext uri="{FF2B5EF4-FFF2-40B4-BE49-F238E27FC236}">
                  <a16:creationId xmlns:a16="http://schemas.microsoft.com/office/drawing/2014/main" id="{17E2EEF3-4AFC-878F-CCA6-3399887CB10F}"/>
                </a:ext>
              </a:extLst>
            </p:cNvPr>
            <p:cNvSpPr txBox="1"/>
            <p:nvPr/>
          </p:nvSpPr>
          <p:spPr>
            <a:xfrm>
              <a:off x="1911901" y="2848771"/>
              <a:ext cx="8147369" cy="830997"/>
            </a:xfrm>
            <a:prstGeom prst="rect">
              <a:avLst/>
            </a:prstGeom>
            <a:noFill/>
          </p:spPr>
          <p:txBody>
            <a:bodyPr wrap="square" lIns="0" tIns="0" rIns="0" bIns="0" rtlCol="0">
              <a:spAutoFit/>
            </a:bodyPr>
            <a:lstStyle/>
            <a:p>
              <a:r>
                <a:rPr lang="en-GB" b="1" dirty="0"/>
                <a:t>But it is not just about flying. It is about making the time </a:t>
              </a:r>
            </a:p>
            <a:p>
              <a:r>
                <a:rPr lang="en-GB" b="1" dirty="0"/>
                <a:t>between landing and take-off safe and smooth. This is critical to </a:t>
              </a:r>
            </a:p>
            <a:p>
              <a:r>
                <a:rPr lang="en-GB" b="1" dirty="0"/>
                <a:t>our success.</a:t>
              </a:r>
              <a:endParaRPr lang="en-CH" b="1" dirty="0"/>
            </a:p>
          </p:txBody>
        </p:sp>
      </p:grpSp>
    </p:spTree>
    <p:extLst>
      <p:ext uri="{BB962C8B-B14F-4D97-AF65-F5344CB8AC3E}">
        <p14:creationId xmlns:p14="http://schemas.microsoft.com/office/powerpoint/2010/main" val="22801263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Corporate values</a:t>
            </a:r>
            <a:br>
              <a:rPr lang="en-US" sz="1800" dirty="0">
                <a:solidFill>
                  <a:schemeClr val="tx1"/>
                </a:solidFill>
                <a:latin typeface="Mark Pro" panose="020B0504020201010104" pitchFamily="34" charset="0"/>
              </a:rPr>
            </a:br>
            <a:endParaRPr lang="en-US" sz="1800" b="0" strike="sngStrike" dirty="0">
              <a:solidFill>
                <a:schemeClr val="tx1"/>
              </a:solidFill>
              <a:latin typeface="Mark Pro" panose="020B0504020201010104" pitchFamily="34" charset="0"/>
            </a:endParaRPr>
          </a:p>
        </p:txBody>
      </p:sp>
      <p:sp>
        <p:nvSpPr>
          <p:cNvPr id="3" name="TextBox 2">
            <a:extLst>
              <a:ext uri="{FF2B5EF4-FFF2-40B4-BE49-F238E27FC236}">
                <a16:creationId xmlns:a16="http://schemas.microsoft.com/office/drawing/2014/main" id="{18E6FC64-90DA-41D2-8E14-11863452F1D8}"/>
              </a:ext>
            </a:extLst>
          </p:cNvPr>
          <p:cNvSpPr txBox="1"/>
          <p:nvPr/>
        </p:nvSpPr>
        <p:spPr>
          <a:xfrm>
            <a:off x="395534" y="1166648"/>
            <a:ext cx="8142889" cy="507831"/>
          </a:xfrm>
          <a:prstGeom prst="rect">
            <a:avLst/>
          </a:prstGeom>
          <a:noFill/>
        </p:spPr>
        <p:txBody>
          <a:bodyPr wrap="square" lIns="0" tIns="0" rIns="0" bIns="0" rtlCol="0">
            <a:spAutoFit/>
          </a:bodyPr>
          <a:lstStyle/>
          <a:p>
            <a:pPr marL="285750" indent="-285750">
              <a:spcAft>
                <a:spcPts val="600"/>
              </a:spcAft>
              <a:buFont typeface="Wingdings" panose="05000000000000000000" pitchFamily="2" charset="2"/>
              <a:buChar char="§"/>
            </a:pPr>
            <a:endParaRPr lang="de-CH" sz="1400" dirty="0">
              <a:latin typeface="Mark Offc Pro" panose="020B0504020101010102" pitchFamily="34" charset="0"/>
            </a:endParaRPr>
          </a:p>
          <a:p>
            <a:pPr marL="285750" indent="-285750">
              <a:spcAft>
                <a:spcPts val="600"/>
              </a:spcAft>
              <a:buFont typeface="Wingdings" panose="05000000000000000000" pitchFamily="2" charset="2"/>
              <a:buChar char="§"/>
            </a:pPr>
            <a:endParaRPr lang="de-CH" sz="1400" dirty="0">
              <a:latin typeface="Mark Offc Pro" panose="020B0504020101010102" pitchFamily="34" charset="0"/>
            </a:endParaRPr>
          </a:p>
        </p:txBody>
      </p:sp>
      <p:sp>
        <p:nvSpPr>
          <p:cNvPr id="4" name="Date Placeholder 3">
            <a:extLst>
              <a:ext uri="{FF2B5EF4-FFF2-40B4-BE49-F238E27FC236}">
                <a16:creationId xmlns:a16="http://schemas.microsoft.com/office/drawing/2014/main" id="{843A5D3F-BA07-49FE-823B-1C161BEB2683}"/>
              </a:ext>
            </a:extLst>
          </p:cNvPr>
          <p:cNvSpPr>
            <a:spLocks noGrp="1"/>
          </p:cNvSpPr>
          <p:nvPr>
            <p:ph type="dt" sz="half" idx="10"/>
          </p:nvPr>
        </p:nvSpPr>
        <p:spPr/>
        <p:txBody>
          <a:bodyPr/>
          <a:lstStyle/>
          <a:p>
            <a:r>
              <a:rPr lang="en-CH" noProof="0" dirty="0"/>
              <a:t>25/07/2023</a:t>
            </a:r>
            <a:endParaRPr lang="en-US" noProof="0" dirty="0"/>
          </a:p>
        </p:txBody>
      </p:sp>
      <p:sp>
        <p:nvSpPr>
          <p:cNvPr id="6" name="Footer Placeholder 5">
            <a:extLst>
              <a:ext uri="{FF2B5EF4-FFF2-40B4-BE49-F238E27FC236}">
                <a16:creationId xmlns:a16="http://schemas.microsoft.com/office/drawing/2014/main" id="{238FC4F6-F51D-4939-BA12-24359879C3F2}"/>
              </a:ext>
            </a:extLst>
          </p:cNvPr>
          <p:cNvSpPr>
            <a:spLocks noGrp="1"/>
          </p:cNvSpPr>
          <p:nvPr>
            <p:ph type="ftr" sz="quarter" idx="11"/>
          </p:nvPr>
        </p:nvSpPr>
        <p:spPr/>
        <p:txBody>
          <a:bodyPr/>
          <a:lstStyle/>
          <a:p>
            <a:r>
              <a:rPr lang="en-US" noProof="0" dirty="0"/>
              <a:t>Group Communications</a:t>
            </a:r>
          </a:p>
        </p:txBody>
      </p:sp>
      <p:pic>
        <p:nvPicPr>
          <p:cNvPr id="1030" name="Picture 6">
            <a:extLst>
              <a:ext uri="{FF2B5EF4-FFF2-40B4-BE49-F238E27FC236}">
                <a16:creationId xmlns:a16="http://schemas.microsoft.com/office/drawing/2014/main" id="{65728B4D-3FB3-5323-8ECE-CC185A3C99A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8596" y="2997495"/>
            <a:ext cx="15144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3D491FAD-3857-EB25-499B-1348A608F44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51916" y="1941243"/>
            <a:ext cx="1419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F19A2A1-D761-BD98-D5B1-DFD465E316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68582" y="527148"/>
            <a:ext cx="1514475" cy="1514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A5B10B93-9280-C081-0801-061EDED9E1C8}"/>
              </a:ext>
            </a:extLst>
          </p:cNvPr>
          <p:cNvSpPr txBox="1"/>
          <p:nvPr/>
        </p:nvSpPr>
        <p:spPr>
          <a:xfrm>
            <a:off x="2526822" y="3923030"/>
            <a:ext cx="2045178" cy="307777"/>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000" b="1" dirty="0"/>
              <a:t>Show you care</a:t>
            </a:r>
            <a:endParaRPr lang="en-CH" sz="2000" b="1" dirty="0"/>
          </a:p>
        </p:txBody>
      </p:sp>
      <p:sp>
        <p:nvSpPr>
          <p:cNvPr id="9" name="TextBox 1">
            <a:extLst>
              <a:ext uri="{FF2B5EF4-FFF2-40B4-BE49-F238E27FC236}">
                <a16:creationId xmlns:a16="http://schemas.microsoft.com/office/drawing/2014/main" id="{2C214DF3-5977-5D4C-E798-F964A12A50D6}"/>
              </a:ext>
            </a:extLst>
          </p:cNvPr>
          <p:cNvSpPr txBox="1"/>
          <p:nvPr/>
        </p:nvSpPr>
        <p:spPr>
          <a:xfrm>
            <a:off x="4477216" y="2859455"/>
            <a:ext cx="2411206" cy="307777"/>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sz="2000" b="1" dirty="0"/>
              <a:t>Do the right things</a:t>
            </a:r>
          </a:p>
        </p:txBody>
      </p:sp>
      <p:sp>
        <p:nvSpPr>
          <p:cNvPr id="10" name="TextBox 1">
            <a:extLst>
              <a:ext uri="{FF2B5EF4-FFF2-40B4-BE49-F238E27FC236}">
                <a16:creationId xmlns:a16="http://schemas.microsoft.com/office/drawing/2014/main" id="{AED9087F-5F12-3635-F535-7D0D28E72A7C}"/>
              </a:ext>
            </a:extLst>
          </p:cNvPr>
          <p:cNvSpPr txBox="1"/>
          <p:nvPr/>
        </p:nvSpPr>
        <p:spPr>
          <a:xfrm>
            <a:off x="6630853" y="1097103"/>
            <a:ext cx="1793998" cy="307777"/>
          </a:xfrm>
          <a:prstGeom prst="rect">
            <a:avLst/>
          </a:prstGeom>
          <a:noFill/>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sz="2000" b="1" dirty="0"/>
              <a:t>Win as a team</a:t>
            </a:r>
          </a:p>
        </p:txBody>
      </p:sp>
      <p:sp>
        <p:nvSpPr>
          <p:cNvPr id="11" name="Slide Number Placeholder 10">
            <a:extLst>
              <a:ext uri="{FF2B5EF4-FFF2-40B4-BE49-F238E27FC236}">
                <a16:creationId xmlns:a16="http://schemas.microsoft.com/office/drawing/2014/main" id="{F824D78B-A146-9CAC-B9E3-3441066090AA}"/>
              </a:ext>
            </a:extLst>
          </p:cNvPr>
          <p:cNvSpPr>
            <a:spLocks noGrp="1"/>
          </p:cNvSpPr>
          <p:nvPr>
            <p:ph type="sldNum" sz="quarter" idx="12"/>
          </p:nvPr>
        </p:nvSpPr>
        <p:spPr/>
        <p:txBody>
          <a:bodyPr/>
          <a:lstStyle/>
          <a:p>
            <a:r>
              <a:rPr lang="en-US" noProof="0"/>
              <a:t>Page </a:t>
            </a:r>
            <a:fld id="{DF769038-09FF-442B-BCC7-D20D922EF904}" type="slidenum">
              <a:rPr lang="en-US" noProof="0" smtClean="0"/>
              <a:pPr/>
              <a:t>2</a:t>
            </a:fld>
            <a:endParaRPr lang="en-US" noProof="0"/>
          </a:p>
        </p:txBody>
      </p:sp>
    </p:spTree>
    <p:extLst>
      <p:ext uri="{BB962C8B-B14F-4D97-AF65-F5344CB8AC3E}">
        <p14:creationId xmlns:p14="http://schemas.microsoft.com/office/powerpoint/2010/main" val="109789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3" name="TextBox 2">
            <a:extLst>
              <a:ext uri="{FF2B5EF4-FFF2-40B4-BE49-F238E27FC236}">
                <a16:creationId xmlns:a16="http://schemas.microsoft.com/office/drawing/2014/main" id="{18E6FC64-90DA-41D2-8E14-11863452F1D8}"/>
              </a:ext>
            </a:extLst>
          </p:cNvPr>
          <p:cNvSpPr txBox="1"/>
          <p:nvPr/>
        </p:nvSpPr>
        <p:spPr>
          <a:xfrm>
            <a:off x="395534" y="1166648"/>
            <a:ext cx="8142889" cy="507831"/>
          </a:xfrm>
          <a:prstGeom prst="rect">
            <a:avLst/>
          </a:prstGeom>
          <a:noFill/>
        </p:spPr>
        <p:txBody>
          <a:bodyPr wrap="square" lIns="0" tIns="0" rIns="0" bIns="0" rtlCol="0">
            <a:spAutoFit/>
          </a:bodyPr>
          <a:lstStyle/>
          <a:p>
            <a:pPr marL="285750" indent="-285750">
              <a:spcAft>
                <a:spcPts val="600"/>
              </a:spcAft>
              <a:buFont typeface="Wingdings" panose="05000000000000000000" pitchFamily="2" charset="2"/>
              <a:buChar char="§"/>
            </a:pPr>
            <a:endParaRPr lang="de-CH" sz="1400" dirty="0">
              <a:latin typeface="Mark Offc Pro" panose="020B0504020101010102" pitchFamily="34" charset="0"/>
            </a:endParaRPr>
          </a:p>
          <a:p>
            <a:pPr marL="285750" indent="-285750">
              <a:spcAft>
                <a:spcPts val="600"/>
              </a:spcAft>
              <a:buFont typeface="Wingdings" panose="05000000000000000000" pitchFamily="2" charset="2"/>
              <a:buChar char="§"/>
            </a:pPr>
            <a:endParaRPr lang="de-CH" sz="1400" dirty="0">
              <a:latin typeface="Mark Offc Pro" panose="020B0504020101010102" pitchFamily="34" charset="0"/>
            </a:endParaRPr>
          </a:p>
        </p:txBody>
      </p:sp>
      <p:sp>
        <p:nvSpPr>
          <p:cNvPr id="4" name="Date Placeholder 3">
            <a:extLst>
              <a:ext uri="{FF2B5EF4-FFF2-40B4-BE49-F238E27FC236}">
                <a16:creationId xmlns:a16="http://schemas.microsoft.com/office/drawing/2014/main" id="{843A5D3F-BA07-49FE-823B-1C161BEB2683}"/>
              </a:ext>
            </a:extLst>
          </p:cNvPr>
          <p:cNvSpPr>
            <a:spLocks noGrp="1"/>
          </p:cNvSpPr>
          <p:nvPr>
            <p:ph type="dt" sz="half" idx="10"/>
          </p:nvPr>
        </p:nvSpPr>
        <p:spPr/>
        <p:txBody>
          <a:bodyPr/>
          <a:lstStyle/>
          <a:p>
            <a:r>
              <a:rPr lang="en-CH" noProof="0"/>
              <a:t>25/07/2023</a:t>
            </a:r>
            <a:endParaRPr lang="en-US" noProof="0" dirty="0"/>
          </a:p>
        </p:txBody>
      </p:sp>
      <p:sp>
        <p:nvSpPr>
          <p:cNvPr id="6" name="Footer Placeholder 5">
            <a:extLst>
              <a:ext uri="{FF2B5EF4-FFF2-40B4-BE49-F238E27FC236}">
                <a16:creationId xmlns:a16="http://schemas.microsoft.com/office/drawing/2014/main" id="{238FC4F6-F51D-4939-BA12-24359879C3F2}"/>
              </a:ext>
            </a:extLst>
          </p:cNvPr>
          <p:cNvSpPr>
            <a:spLocks noGrp="1"/>
          </p:cNvSpPr>
          <p:nvPr>
            <p:ph type="ftr" sz="quarter" idx="11"/>
          </p:nvPr>
        </p:nvSpPr>
        <p:spPr/>
        <p:txBody>
          <a:bodyPr/>
          <a:lstStyle/>
          <a:p>
            <a:r>
              <a:rPr lang="en-US" noProof="0"/>
              <a:t>Group Communications</a:t>
            </a:r>
            <a:endParaRPr lang="en-US" noProof="0" dirty="0"/>
          </a:p>
        </p:txBody>
      </p:sp>
      <p:sp>
        <p:nvSpPr>
          <p:cNvPr id="5" name="TextBox 1">
            <a:extLst>
              <a:ext uri="{FF2B5EF4-FFF2-40B4-BE49-F238E27FC236}">
                <a16:creationId xmlns:a16="http://schemas.microsoft.com/office/drawing/2014/main" id="{0B0CA6A2-B77C-E458-12C3-E641F5A5597D}"/>
              </a:ext>
            </a:extLst>
          </p:cNvPr>
          <p:cNvSpPr txBox="1"/>
          <p:nvPr/>
        </p:nvSpPr>
        <p:spPr>
          <a:xfrm>
            <a:off x="743287" y="1801219"/>
            <a:ext cx="7593425" cy="1292662"/>
          </a:xfrm>
          <a:prstGeom prst="rect">
            <a:avLst/>
          </a:prstGeom>
          <a:noFill/>
        </p:spPr>
        <p:txBody>
          <a:bodyPr wrap="non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sz="2800" b="1" dirty="0"/>
              <a:t>We make it happen. From landing to take-off.</a:t>
            </a:r>
          </a:p>
          <a:p>
            <a:endParaRPr lang="en-CH" sz="2800" b="1"/>
          </a:p>
          <a:p>
            <a:endParaRPr lang="en-CH" sz="2800" b="1"/>
          </a:p>
        </p:txBody>
      </p:sp>
      <p:cxnSp>
        <p:nvCxnSpPr>
          <p:cNvPr id="9" name="Straight Connector 8">
            <a:extLst>
              <a:ext uri="{FF2B5EF4-FFF2-40B4-BE49-F238E27FC236}">
                <a16:creationId xmlns:a16="http://schemas.microsoft.com/office/drawing/2014/main" id="{3BAF4D4C-3893-DAF8-B552-191B14EB8D5D}"/>
              </a:ext>
            </a:extLst>
          </p:cNvPr>
          <p:cNvCxnSpPr/>
          <p:nvPr/>
        </p:nvCxnSpPr>
        <p:spPr>
          <a:xfrm>
            <a:off x="743287" y="2287025"/>
            <a:ext cx="12603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F47B72-DA8A-E162-9C53-E9B93906FBEA}"/>
              </a:ext>
            </a:extLst>
          </p:cNvPr>
          <p:cNvCxnSpPr/>
          <p:nvPr/>
        </p:nvCxnSpPr>
        <p:spPr>
          <a:xfrm>
            <a:off x="951002" y="2287025"/>
            <a:ext cx="0" cy="191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C8A63F-CCA0-6759-56B4-803D1D8FCB78}"/>
              </a:ext>
            </a:extLst>
          </p:cNvPr>
          <p:cNvCxnSpPr>
            <a:cxnSpLocks/>
          </p:cNvCxnSpPr>
          <p:nvPr/>
        </p:nvCxnSpPr>
        <p:spPr>
          <a:xfrm>
            <a:off x="2472675" y="2287025"/>
            <a:ext cx="128434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A41B9F8-6E7B-85C9-E310-F8FE5BA7C051}"/>
              </a:ext>
            </a:extLst>
          </p:cNvPr>
          <p:cNvGrpSpPr/>
          <p:nvPr/>
        </p:nvGrpSpPr>
        <p:grpSpPr>
          <a:xfrm>
            <a:off x="3897490" y="2287025"/>
            <a:ext cx="4298754" cy="191386"/>
            <a:chOff x="2073349" y="2456121"/>
            <a:chExt cx="1860698" cy="191386"/>
          </a:xfrm>
        </p:grpSpPr>
        <p:cxnSp>
          <p:nvCxnSpPr>
            <p:cNvPr id="18" name="Straight Connector 17">
              <a:extLst>
                <a:ext uri="{FF2B5EF4-FFF2-40B4-BE49-F238E27FC236}">
                  <a16:creationId xmlns:a16="http://schemas.microsoft.com/office/drawing/2014/main" id="{0E6C5861-1AB5-C123-DF3A-2225795748F5}"/>
                </a:ext>
              </a:extLst>
            </p:cNvPr>
            <p:cNvCxnSpPr>
              <a:cxnSpLocks/>
            </p:cNvCxnSpPr>
            <p:nvPr/>
          </p:nvCxnSpPr>
          <p:spPr>
            <a:xfrm>
              <a:off x="2073349" y="2456121"/>
              <a:ext cx="186069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AD572E-9D4E-D40A-79D0-82F4B9C73043}"/>
                </a:ext>
              </a:extLst>
            </p:cNvPr>
            <p:cNvCxnSpPr/>
            <p:nvPr/>
          </p:nvCxnSpPr>
          <p:spPr>
            <a:xfrm>
              <a:off x="3639879" y="2456121"/>
              <a:ext cx="0" cy="191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xtBox 8">
            <a:extLst>
              <a:ext uri="{FF2B5EF4-FFF2-40B4-BE49-F238E27FC236}">
                <a16:creationId xmlns:a16="http://schemas.microsoft.com/office/drawing/2014/main" id="{BB5E6FAE-17F5-95FA-3760-7F02824451A5}"/>
              </a:ext>
            </a:extLst>
          </p:cNvPr>
          <p:cNvSpPr txBox="1"/>
          <p:nvPr/>
        </p:nvSpPr>
        <p:spPr>
          <a:xfrm>
            <a:off x="699231" y="2557387"/>
            <a:ext cx="1442578" cy="323165"/>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Our services, efforts, and </a:t>
            </a:r>
          </a:p>
          <a:p>
            <a:r>
              <a:rPr lang="en-US" sz="700"/>
              <a:t>action bring people and cargo </a:t>
            </a:r>
          </a:p>
          <a:p>
            <a:r>
              <a:rPr lang="en-US" sz="700"/>
              <a:t>forward – all over the world. </a:t>
            </a:r>
          </a:p>
        </p:txBody>
      </p:sp>
      <p:sp>
        <p:nvSpPr>
          <p:cNvPr id="14" name="TextBox 9">
            <a:extLst>
              <a:ext uri="{FF2B5EF4-FFF2-40B4-BE49-F238E27FC236}">
                <a16:creationId xmlns:a16="http://schemas.microsoft.com/office/drawing/2014/main" id="{C97096F1-2E12-EF21-226B-865F7824D2CF}"/>
              </a:ext>
            </a:extLst>
          </p:cNvPr>
          <p:cNvSpPr txBox="1"/>
          <p:nvPr/>
        </p:nvSpPr>
        <p:spPr>
          <a:xfrm>
            <a:off x="6588491" y="2557388"/>
            <a:ext cx="1856277" cy="430887"/>
          </a:xfrm>
          <a:prstGeom prst="rect">
            <a:avLst/>
          </a:prstGeom>
          <a:noFill/>
        </p:spPr>
        <p:txBody>
          <a:bodyPr wrap="non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sz="700"/>
              <a:t>We are active at the airport and in charge </a:t>
            </a:r>
          </a:p>
          <a:p>
            <a:r>
              <a:rPr lang="en-CH" sz="700"/>
              <a:t>of every moment between landing and </a:t>
            </a:r>
          </a:p>
          <a:p>
            <a:r>
              <a:rPr lang="en-CH" sz="700"/>
              <a:t>take-off. That is our universe, where we </a:t>
            </a:r>
          </a:p>
          <a:p>
            <a:r>
              <a:rPr lang="en-GB" sz="700"/>
              <a:t>a</a:t>
            </a:r>
            <a:r>
              <a:rPr lang="en-CH" sz="700"/>
              <a:t>ct to make a difference. </a:t>
            </a:r>
          </a:p>
        </p:txBody>
      </p:sp>
      <p:sp>
        <p:nvSpPr>
          <p:cNvPr id="15" name="TextBox 10">
            <a:extLst>
              <a:ext uri="{FF2B5EF4-FFF2-40B4-BE49-F238E27FC236}">
                <a16:creationId xmlns:a16="http://schemas.microsoft.com/office/drawing/2014/main" id="{6D03A44D-00DC-8375-CE85-5138823ADC05}"/>
              </a:ext>
            </a:extLst>
          </p:cNvPr>
          <p:cNvSpPr txBox="1"/>
          <p:nvPr/>
        </p:nvSpPr>
        <p:spPr>
          <a:xfrm>
            <a:off x="3146169" y="2521886"/>
            <a:ext cx="1687963" cy="323165"/>
          </a:xfrm>
          <a:prstGeom prst="rect">
            <a:avLst/>
          </a:prstGeom>
          <a:noFill/>
        </p:spPr>
        <p:txBody>
          <a:bodyPr wrap="non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Our work and commitment make it all </a:t>
            </a:r>
          </a:p>
          <a:p>
            <a:r>
              <a:rPr lang="en-US" sz="700"/>
              <a:t>come together. Without us, </a:t>
            </a:r>
          </a:p>
          <a:p>
            <a:r>
              <a:rPr lang="en-US" sz="700"/>
              <a:t>everything stands still. </a:t>
            </a:r>
          </a:p>
        </p:txBody>
      </p:sp>
      <p:cxnSp>
        <p:nvCxnSpPr>
          <p:cNvPr id="16" name="Straight Connector 15">
            <a:extLst>
              <a:ext uri="{FF2B5EF4-FFF2-40B4-BE49-F238E27FC236}">
                <a16:creationId xmlns:a16="http://schemas.microsoft.com/office/drawing/2014/main" id="{BC2D7449-A998-3646-8908-BEE1CA49FDFB}"/>
              </a:ext>
            </a:extLst>
          </p:cNvPr>
          <p:cNvCxnSpPr>
            <a:cxnSpLocks/>
          </p:cNvCxnSpPr>
          <p:nvPr/>
        </p:nvCxnSpPr>
        <p:spPr>
          <a:xfrm>
            <a:off x="2189035" y="2280351"/>
            <a:ext cx="0" cy="7387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2">
            <a:extLst>
              <a:ext uri="{FF2B5EF4-FFF2-40B4-BE49-F238E27FC236}">
                <a16:creationId xmlns:a16="http://schemas.microsoft.com/office/drawing/2014/main" id="{4E5C98E0-0C82-52AD-B20F-0CB6047B31F5}"/>
              </a:ext>
            </a:extLst>
          </p:cNvPr>
          <p:cNvSpPr txBox="1"/>
          <p:nvPr/>
        </p:nvSpPr>
        <p:spPr>
          <a:xfrm>
            <a:off x="1776606" y="3019116"/>
            <a:ext cx="1252536" cy="323165"/>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We ensure reliable, smooth and safe operations. Every day.</a:t>
            </a:r>
          </a:p>
        </p:txBody>
      </p:sp>
      <p:sp>
        <p:nvSpPr>
          <p:cNvPr id="20" name="Title 1">
            <a:extLst>
              <a:ext uri="{FF2B5EF4-FFF2-40B4-BE49-F238E27FC236}">
                <a16:creationId xmlns:a16="http://schemas.microsoft.com/office/drawing/2014/main" id="{9EFE908F-2214-C549-8494-506CB439DD62}"/>
              </a:ext>
            </a:extLst>
          </p:cNvPr>
          <p:cNvSpPr txBox="1">
            <a:spLocks/>
          </p:cNvSpPr>
          <p:nvPr/>
        </p:nvSpPr>
        <p:spPr>
          <a:xfrm>
            <a:off x="396000" y="345600"/>
            <a:ext cx="7346385" cy="553998"/>
          </a:xfrm>
          <a:prstGeom prst="rect">
            <a:avLst/>
          </a:prstGeom>
        </p:spPr>
        <p:txBody>
          <a:bodyPr vert="horz" wrap="square" lIns="0" tIns="0" rIns="1332000" bIns="0" rtlCol="0" anchor="t" anchorCtr="0">
            <a:spAutoFit/>
          </a:bodyPr>
          <a:lstStyle>
            <a:lvl1pPr algn="l" defTabSz="914400" rtl="0" eaLnBrk="1" latinLnBrk="0" hangingPunct="1">
              <a:spcBef>
                <a:spcPct val="0"/>
              </a:spcBef>
              <a:buNone/>
              <a:defRPr sz="2000" b="1" kern="1200" cap="all" baseline="0">
                <a:solidFill>
                  <a:schemeClr val="accent1"/>
                </a:solidFill>
                <a:latin typeface="+mj-lt"/>
                <a:ea typeface="+mj-ea"/>
                <a:cs typeface="+mj-cs"/>
              </a:defRPr>
            </a:lvl1pPr>
          </a:lstStyle>
          <a:p>
            <a:r>
              <a:rPr lang="en-US" sz="1800" dirty="0">
                <a:solidFill>
                  <a:schemeClr val="tx1"/>
                </a:solidFill>
                <a:latin typeface="Mark Pro" panose="020B0504020201010104" pitchFamily="34" charset="0"/>
              </a:rPr>
              <a:t>Our company purpose</a:t>
            </a:r>
            <a:br>
              <a:rPr lang="en-US" sz="1800" dirty="0">
                <a:solidFill>
                  <a:schemeClr val="tx1"/>
                </a:solidFill>
                <a:latin typeface="Mark Pro" panose="020B0504020201010104" pitchFamily="34" charset="0"/>
              </a:rPr>
            </a:br>
            <a:endParaRPr lang="en-US" sz="1800" b="0" dirty="0">
              <a:solidFill>
                <a:schemeClr val="tx1"/>
              </a:solidFill>
              <a:latin typeface="Mark Pro" panose="020B0504020201010104" pitchFamily="34" charset="0"/>
            </a:endParaRPr>
          </a:p>
        </p:txBody>
      </p:sp>
      <p:sp>
        <p:nvSpPr>
          <p:cNvPr id="2" name="Slide Number Placeholder 1">
            <a:extLst>
              <a:ext uri="{FF2B5EF4-FFF2-40B4-BE49-F238E27FC236}">
                <a16:creationId xmlns:a16="http://schemas.microsoft.com/office/drawing/2014/main" id="{918146D1-1DEE-12BB-0109-04E1DEE20B41}"/>
              </a:ext>
            </a:extLst>
          </p:cNvPr>
          <p:cNvSpPr>
            <a:spLocks noGrp="1"/>
          </p:cNvSpPr>
          <p:nvPr>
            <p:ph type="sldNum" sz="quarter" idx="12"/>
          </p:nvPr>
        </p:nvSpPr>
        <p:spPr/>
        <p:txBody>
          <a:bodyPr/>
          <a:lstStyle/>
          <a:p>
            <a:r>
              <a:rPr lang="en-US" noProof="0"/>
              <a:t>Page </a:t>
            </a:r>
            <a:fld id="{DF769038-09FF-442B-BCC7-D20D922EF904}" type="slidenum">
              <a:rPr lang="en-US" noProof="0" smtClean="0"/>
              <a:pPr/>
              <a:t>20</a:t>
            </a:fld>
            <a:endParaRPr lang="en-US" noProof="0"/>
          </a:p>
        </p:txBody>
      </p:sp>
    </p:spTree>
    <p:extLst>
      <p:ext uri="{BB962C8B-B14F-4D97-AF65-F5344CB8AC3E}">
        <p14:creationId xmlns:p14="http://schemas.microsoft.com/office/powerpoint/2010/main" val="1922875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49E4DB-C6B6-E007-58A2-AA9F6DEC7203}"/>
              </a:ext>
            </a:extLst>
          </p:cNvPr>
          <p:cNvSpPr>
            <a:spLocks noGrp="1"/>
          </p:cNvSpPr>
          <p:nvPr>
            <p:ph type="title"/>
          </p:nvPr>
        </p:nvSpPr>
        <p:spPr>
          <a:xfrm>
            <a:off x="395536" y="345885"/>
            <a:ext cx="8352928" cy="553998"/>
          </a:xfrm>
        </p:spPr>
        <p:txBody>
          <a:bodyPr/>
          <a:lstStyle/>
          <a:p>
            <a:r>
              <a:rPr lang="en-US" dirty="0"/>
              <a:t>Our new purpose</a:t>
            </a:r>
            <a:br>
              <a:rPr lang="en-US" dirty="0"/>
            </a:br>
            <a:r>
              <a:rPr lang="en-US" b="0" dirty="0"/>
              <a:t>embedded in a text</a:t>
            </a:r>
            <a:endParaRPr lang="en-CH" dirty="0"/>
          </a:p>
        </p:txBody>
      </p:sp>
      <p:sp>
        <p:nvSpPr>
          <p:cNvPr id="20" name="Date Placeholder 19">
            <a:extLst>
              <a:ext uri="{FF2B5EF4-FFF2-40B4-BE49-F238E27FC236}">
                <a16:creationId xmlns:a16="http://schemas.microsoft.com/office/drawing/2014/main" id="{B8317401-50B6-4785-B36E-BE31AA9D9507}"/>
              </a:ext>
            </a:extLst>
          </p:cNvPr>
          <p:cNvSpPr>
            <a:spLocks noGrp="1"/>
          </p:cNvSpPr>
          <p:nvPr>
            <p:ph type="dt" sz="half" idx="10"/>
          </p:nvPr>
        </p:nvSpPr>
        <p:spPr/>
        <p:txBody>
          <a:bodyPr/>
          <a:lstStyle/>
          <a:p>
            <a:r>
              <a:rPr lang="en-CH" noProof="0"/>
              <a:t>25/07/2023</a:t>
            </a:r>
            <a:endParaRPr lang="en-US" noProof="0"/>
          </a:p>
        </p:txBody>
      </p:sp>
      <p:sp>
        <p:nvSpPr>
          <p:cNvPr id="21" name="Footer Placeholder 20">
            <a:extLst>
              <a:ext uri="{FF2B5EF4-FFF2-40B4-BE49-F238E27FC236}">
                <a16:creationId xmlns:a16="http://schemas.microsoft.com/office/drawing/2014/main" id="{5A6E59CF-6EB4-469F-B40D-53B9807A0480}"/>
              </a:ext>
            </a:extLst>
          </p:cNvPr>
          <p:cNvSpPr>
            <a:spLocks noGrp="1"/>
          </p:cNvSpPr>
          <p:nvPr>
            <p:ph type="ftr" sz="quarter" idx="11"/>
          </p:nvPr>
        </p:nvSpPr>
        <p:spPr/>
        <p:txBody>
          <a:bodyPr/>
          <a:lstStyle/>
          <a:p>
            <a:r>
              <a:rPr lang="en-US" noProof="0"/>
              <a:t>Group Communications</a:t>
            </a:r>
          </a:p>
        </p:txBody>
      </p:sp>
      <p:sp>
        <p:nvSpPr>
          <p:cNvPr id="22" name="Slide Number Placeholder 21">
            <a:extLst>
              <a:ext uri="{FF2B5EF4-FFF2-40B4-BE49-F238E27FC236}">
                <a16:creationId xmlns:a16="http://schemas.microsoft.com/office/drawing/2014/main" id="{E54D2C47-63BC-4DC5-AB28-0C5F8755A8CB}"/>
              </a:ext>
            </a:extLst>
          </p:cNvPr>
          <p:cNvSpPr>
            <a:spLocks noGrp="1"/>
          </p:cNvSpPr>
          <p:nvPr>
            <p:ph type="sldNum" sz="quarter" idx="12"/>
          </p:nvPr>
        </p:nvSpPr>
        <p:spPr/>
        <p:txBody>
          <a:bodyPr/>
          <a:lstStyle/>
          <a:p>
            <a:r>
              <a:rPr lang="en-US" noProof="0"/>
              <a:t>Page </a:t>
            </a:r>
            <a:fld id="{DF769038-09FF-442B-BCC7-D20D922EF904}" type="slidenum">
              <a:rPr lang="en-US" noProof="0" smtClean="0"/>
              <a:pPr/>
              <a:t>21</a:t>
            </a:fld>
            <a:endParaRPr lang="en-US" noProof="0"/>
          </a:p>
        </p:txBody>
      </p:sp>
      <p:sp>
        <p:nvSpPr>
          <p:cNvPr id="4" name="Rectangle 3">
            <a:extLst>
              <a:ext uri="{FF2B5EF4-FFF2-40B4-BE49-F238E27FC236}">
                <a16:creationId xmlns:a16="http://schemas.microsoft.com/office/drawing/2014/main" id="{6EFBA341-6248-44C1-B85C-6D231F433E11}"/>
              </a:ext>
            </a:extLst>
          </p:cNvPr>
          <p:cNvSpPr/>
          <p:nvPr/>
        </p:nvSpPr>
        <p:spPr>
          <a:xfrm>
            <a:off x="2133600" y="1705648"/>
            <a:ext cx="5128260" cy="1862561"/>
          </a:xfrm>
          <a:prstGeom prst="rect">
            <a:avLst/>
          </a:prstGeom>
        </p:spPr>
        <p:txBody>
          <a:bodyPr wrap="square">
            <a:spAutoFit/>
          </a:bodyPr>
          <a:lstStyle/>
          <a:p>
            <a:pPr>
              <a:lnSpc>
                <a:spcPct val="107000"/>
              </a:lnSpc>
              <a:spcAft>
                <a:spcPts val="1200"/>
              </a:spcAft>
            </a:pPr>
            <a:r>
              <a:rPr lang="en-US" dirty="0">
                <a:latin typeface="Calibri" panose="020F0502020204030204" pitchFamily="34" charset="0"/>
                <a:ea typeface="Calibri" panose="020F0502020204030204" pitchFamily="34" charset="0"/>
                <a:cs typeface="Times New Roman" panose="02020603050405020304" pitchFamily="18" charset="0"/>
              </a:rPr>
              <a:t>All our actions have a clear purpose. </a:t>
            </a:r>
            <a:endParaRPr lang="en-CH"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b="1" dirty="0">
                <a:latin typeface="Calibri" panose="020F0502020204030204" pitchFamily="34" charset="0"/>
                <a:ea typeface="Calibri" panose="020F0502020204030204" pitchFamily="34" charset="0"/>
                <a:cs typeface="Times New Roman" panose="02020603050405020304" pitchFamily="18" charset="0"/>
              </a:rPr>
              <a:t>We make it happen. From landing to take-off. </a:t>
            </a:r>
            <a:endParaRPr lang="en-CH"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We contribute to steady operations of </a:t>
            </a:r>
          </a:p>
          <a:p>
            <a:pPr>
              <a:lnSpc>
                <a:spcPct val="107000"/>
              </a:lnSpc>
              <a:spcAft>
                <a:spcPts val="0"/>
              </a:spcAft>
            </a:pPr>
            <a:r>
              <a:rPr lang="en-US">
                <a:latin typeface="Calibri" panose="020F0502020204030204" pitchFamily="34" charset="0"/>
                <a:ea typeface="Calibri" panose="020F0502020204030204" pitchFamily="34" charset="0"/>
                <a:cs typeface="Times New Roman" panose="02020603050405020304" pitchFamily="18" charset="0"/>
              </a:rPr>
              <a:t>our airline </a:t>
            </a:r>
            <a:r>
              <a:rPr lang="en-US" dirty="0">
                <a:latin typeface="Calibri" panose="020F0502020204030204" pitchFamily="34" charset="0"/>
                <a:ea typeface="Calibri" panose="020F0502020204030204" pitchFamily="34" charset="0"/>
                <a:cs typeface="Times New Roman" panose="02020603050405020304" pitchFamily="18" charset="0"/>
              </a:rPr>
              <a:t>customers and help them deliver a</a:t>
            </a:r>
            <a:endParaRPr lang="en-CH"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positive experience to their passengers. </a:t>
            </a:r>
            <a:endParaRPr lang="en-CH" dirty="0"/>
          </a:p>
        </p:txBody>
      </p:sp>
    </p:spTree>
    <p:extLst>
      <p:ext uri="{BB962C8B-B14F-4D97-AF65-F5344CB8AC3E}">
        <p14:creationId xmlns:p14="http://schemas.microsoft.com/office/powerpoint/2010/main" val="3130321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a:solidFill>
                <a:schemeClr val="tx1"/>
              </a:solidFill>
              <a:latin typeface="Mark Pro" panose="020B0504020201010104" pitchFamily="34" charset="0"/>
              <a:ea typeface="+mj-ea"/>
              <a:cs typeface="+mj-cs"/>
              <a:sym typeface="Arial"/>
            </a:endParaRPr>
          </a:p>
        </p:txBody>
      </p:sp>
      <p:pic>
        <p:nvPicPr>
          <p:cNvPr id="10" name="Bildplatzhalter 9"/>
          <p:cNvPicPr>
            <a:picLocks noGrp="1" noChangeAspect="1"/>
          </p:cNvPicPr>
          <p:nvPr>
            <p:ph type="pic" sz="quarter" idx="13"/>
          </p:nvPr>
        </p:nvPicPr>
        <p:blipFill rotWithShape="1">
          <a:blip r:embed="rId7" cstate="print">
            <a:extLst>
              <a:ext uri="{28A0092B-C50C-407E-A947-70E740481C1C}">
                <a14:useLocalDpi xmlns:a14="http://schemas.microsoft.com/office/drawing/2010/main"/>
              </a:ext>
            </a:extLst>
          </a:blip>
          <a:srcRect/>
          <a:stretch/>
        </p:blipFill>
        <p:spPr>
          <a:xfrm>
            <a:off x="0" y="0"/>
            <a:ext cx="2711450" cy="5143500"/>
          </a:xfrm>
        </p:spPr>
      </p:pic>
      <p:sp>
        <p:nvSpPr>
          <p:cNvPr id="4" name="Inhaltsplatzhalter 3"/>
          <p:cNvSpPr>
            <a:spLocks noGrp="1"/>
          </p:cNvSpPr>
          <p:nvPr>
            <p:ph idx="1"/>
          </p:nvPr>
        </p:nvSpPr>
        <p:spPr>
          <a:xfrm>
            <a:off x="3106366" y="1178161"/>
            <a:ext cx="5399681" cy="3337805"/>
          </a:xfrm>
        </p:spPr>
        <p:txBody>
          <a:bodyPr/>
          <a:lstStyle/>
          <a:p>
            <a:br>
              <a:rPr lang="en-CH" sz="1600" b="1" dirty="0">
                <a:solidFill>
                  <a:schemeClr val="tx1"/>
                </a:solidFill>
              </a:rPr>
            </a:br>
            <a:r>
              <a:rPr lang="en-GB" sz="2400" b="1" dirty="0"/>
              <a:t>The </a:t>
            </a:r>
            <a:r>
              <a:rPr lang="en-GB" sz="2400" b="1" dirty="0">
                <a:solidFill>
                  <a:srgbClr val="D70F0A"/>
                </a:solidFill>
              </a:rPr>
              <a:t>Employee Value Proposition </a:t>
            </a:r>
            <a:r>
              <a:rPr lang="en-GB" sz="2400" b="1" dirty="0"/>
              <a:t>is our promise to our people. </a:t>
            </a:r>
            <a:endParaRPr lang="en-CH" sz="2400" b="1" dirty="0"/>
          </a:p>
          <a:p>
            <a:pPr algn="ctr"/>
            <a:endParaRPr lang="en-US" noProof="0" dirty="0">
              <a:latin typeface="Mark Pro" panose="020B0504020201010104" pitchFamily="34" charset="77"/>
            </a:endParaRPr>
          </a:p>
        </p:txBody>
      </p:sp>
      <p:sp>
        <p:nvSpPr>
          <p:cNvPr id="5" name="Datumsplatzhalter 4"/>
          <p:cNvSpPr>
            <a:spLocks noGrp="1"/>
          </p:cNvSpPr>
          <p:nvPr>
            <p:ph type="dt" sz="half" idx="14"/>
          </p:nvPr>
        </p:nvSpPr>
        <p:spPr/>
        <p:txBody>
          <a:bodyPr/>
          <a:lstStyle/>
          <a:p>
            <a:r>
              <a:rPr lang="en-CH">
                <a:latin typeface="Mark Pro" panose="020B0504020201010104" pitchFamily="34" charset="77"/>
              </a:rPr>
              <a:t>25/07/2023</a:t>
            </a:r>
            <a:endParaRPr lang="en-US">
              <a:latin typeface="Mark Pro" panose="020B0504020201010104" pitchFamily="34" charset="77"/>
            </a:endParaRPr>
          </a:p>
        </p:txBody>
      </p:sp>
      <p:sp>
        <p:nvSpPr>
          <p:cNvPr id="2" name="Fußzeilenplatzhalter 1"/>
          <p:cNvSpPr>
            <a:spLocks noGrp="1"/>
          </p:cNvSpPr>
          <p:nvPr>
            <p:ph type="ftr" sz="quarter" idx="15"/>
          </p:nvPr>
        </p:nvSpPr>
        <p:spPr/>
        <p:txBody>
          <a:bodyPr/>
          <a:lstStyle/>
          <a:p>
            <a:r>
              <a:rPr lang="en-US">
                <a:latin typeface="Mark Pro" panose="020B0504020201010104" pitchFamily="34" charset="77"/>
              </a:rPr>
              <a:t>Group Communications</a:t>
            </a:r>
          </a:p>
        </p:txBody>
      </p:sp>
      <p:sp>
        <p:nvSpPr>
          <p:cNvPr id="6" name="Slide Number Placeholder 5">
            <a:extLst>
              <a:ext uri="{FF2B5EF4-FFF2-40B4-BE49-F238E27FC236}">
                <a16:creationId xmlns:a16="http://schemas.microsoft.com/office/drawing/2014/main" id="{2BEA84F4-B4CE-47B7-A017-71F7F7AD226A}"/>
              </a:ext>
            </a:extLst>
          </p:cNvPr>
          <p:cNvSpPr>
            <a:spLocks noGrp="1"/>
          </p:cNvSpPr>
          <p:nvPr>
            <p:ph type="sldNum" sz="quarter" idx="16"/>
          </p:nvPr>
        </p:nvSpPr>
        <p:spPr/>
        <p:txBody>
          <a:bodyPr/>
          <a:lstStyle/>
          <a:p>
            <a:r>
              <a:rPr lang="en-US" noProof="0"/>
              <a:t>Page </a:t>
            </a:r>
            <a:fld id="{DF769038-09FF-442B-BCC7-D20D922EF904}" type="slidenum">
              <a:rPr lang="en-US" noProof="0" smtClean="0"/>
              <a:pPr/>
              <a:t>22</a:t>
            </a:fld>
            <a:endParaRPr lang="en-US" noProof="0"/>
          </a:p>
        </p:txBody>
      </p:sp>
    </p:spTree>
    <p:extLst>
      <p:ext uri="{BB962C8B-B14F-4D97-AF65-F5344CB8AC3E}">
        <p14:creationId xmlns:p14="http://schemas.microsoft.com/office/powerpoint/2010/main" val="2054555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Employee value proposition (EVP)</a:t>
            </a:r>
            <a:br>
              <a:rPr lang="en-US" sz="1800" dirty="0">
                <a:solidFill>
                  <a:schemeClr val="tx1"/>
                </a:solidFill>
                <a:latin typeface="Mark Pro" panose="020B0504020201010104" pitchFamily="34" charset="0"/>
              </a:rPr>
            </a:br>
            <a:endParaRPr lang="en-US" sz="1800" b="0" strike="sngStrike" dirty="0">
              <a:solidFill>
                <a:schemeClr val="tx1"/>
              </a:solidFill>
              <a:latin typeface="Mark Pro" panose="020B0504020201010104" pitchFamily="34" charset="0"/>
            </a:endParaRPr>
          </a:p>
        </p:txBody>
      </p:sp>
      <p:sp>
        <p:nvSpPr>
          <p:cNvPr id="3" name="TextBox 2">
            <a:extLst>
              <a:ext uri="{FF2B5EF4-FFF2-40B4-BE49-F238E27FC236}">
                <a16:creationId xmlns:a16="http://schemas.microsoft.com/office/drawing/2014/main" id="{18E6FC64-90DA-41D2-8E14-11863452F1D8}"/>
              </a:ext>
            </a:extLst>
          </p:cNvPr>
          <p:cNvSpPr txBox="1"/>
          <p:nvPr/>
        </p:nvSpPr>
        <p:spPr>
          <a:xfrm>
            <a:off x="1312383" y="1326704"/>
            <a:ext cx="6142517" cy="3154710"/>
          </a:xfrm>
          <a:prstGeom prst="rect">
            <a:avLst/>
          </a:prstGeom>
          <a:noFill/>
        </p:spPr>
        <p:txBody>
          <a:bodyPr wrap="square" lIns="0" tIns="0" rIns="0" bIns="0" rtlCol="0">
            <a:spAutoFit/>
          </a:bodyPr>
          <a:lstStyle/>
          <a:p>
            <a:pPr>
              <a:spcAft>
                <a:spcPts val="600"/>
              </a:spcAft>
            </a:pPr>
            <a:r>
              <a:rPr lang="en-GB" sz="2000" b="0" i="0" u="none" strike="noStrike" dirty="0">
                <a:solidFill>
                  <a:srgbClr val="000000"/>
                </a:solidFill>
                <a:effectLst/>
                <a:latin typeface="Mark Pro"/>
              </a:rPr>
              <a:t>At Swissport, I work side by side with people I trust. Together, we get the job done, and we get it done safely. I am alert, ready and I grow as part of a team. I love the active energy of my airport as well as the international nature of the company. Every day, I am empowered to meet my customers' needs and appreciated for my commitment. I am always encouraged to find ways that brings me, and my team, forward.​</a:t>
            </a:r>
            <a:endParaRPr lang="de-CH" sz="2000" dirty="0">
              <a:latin typeface="Mark Offc Pro" panose="020B0504020101010102" pitchFamily="34" charset="0"/>
            </a:endParaRPr>
          </a:p>
          <a:p>
            <a:pPr marL="285750" indent="-285750">
              <a:spcAft>
                <a:spcPts val="600"/>
              </a:spcAft>
              <a:buFont typeface="Wingdings" panose="05000000000000000000" pitchFamily="2" charset="2"/>
              <a:buChar char="§"/>
            </a:pPr>
            <a:endParaRPr lang="de-CH" sz="2000" dirty="0">
              <a:latin typeface="Mark Offc Pro" panose="020B0504020101010102" pitchFamily="34" charset="0"/>
            </a:endParaRPr>
          </a:p>
        </p:txBody>
      </p:sp>
      <p:sp>
        <p:nvSpPr>
          <p:cNvPr id="4" name="Date Placeholder 3">
            <a:extLst>
              <a:ext uri="{FF2B5EF4-FFF2-40B4-BE49-F238E27FC236}">
                <a16:creationId xmlns:a16="http://schemas.microsoft.com/office/drawing/2014/main" id="{843A5D3F-BA07-49FE-823B-1C161BEB2683}"/>
              </a:ext>
            </a:extLst>
          </p:cNvPr>
          <p:cNvSpPr>
            <a:spLocks noGrp="1"/>
          </p:cNvSpPr>
          <p:nvPr>
            <p:ph type="dt" sz="half" idx="10"/>
          </p:nvPr>
        </p:nvSpPr>
        <p:spPr/>
        <p:txBody>
          <a:bodyPr/>
          <a:lstStyle/>
          <a:p>
            <a:r>
              <a:rPr lang="en-CH" noProof="0"/>
              <a:t>25/07/2023</a:t>
            </a:r>
            <a:endParaRPr lang="en-US" noProof="0" dirty="0"/>
          </a:p>
        </p:txBody>
      </p:sp>
      <p:sp>
        <p:nvSpPr>
          <p:cNvPr id="6" name="Footer Placeholder 5">
            <a:extLst>
              <a:ext uri="{FF2B5EF4-FFF2-40B4-BE49-F238E27FC236}">
                <a16:creationId xmlns:a16="http://schemas.microsoft.com/office/drawing/2014/main" id="{238FC4F6-F51D-4939-BA12-24359879C3F2}"/>
              </a:ext>
            </a:extLst>
          </p:cNvPr>
          <p:cNvSpPr>
            <a:spLocks noGrp="1"/>
          </p:cNvSpPr>
          <p:nvPr>
            <p:ph type="ftr" sz="quarter" idx="11"/>
          </p:nvPr>
        </p:nvSpPr>
        <p:spPr/>
        <p:txBody>
          <a:bodyPr/>
          <a:lstStyle/>
          <a:p>
            <a:r>
              <a:rPr lang="en-US" noProof="0"/>
              <a:t>Group Communications</a:t>
            </a:r>
            <a:endParaRPr lang="en-US" noProof="0" dirty="0"/>
          </a:p>
        </p:txBody>
      </p:sp>
      <p:sp>
        <p:nvSpPr>
          <p:cNvPr id="5" name="Slide Number Placeholder 4">
            <a:extLst>
              <a:ext uri="{FF2B5EF4-FFF2-40B4-BE49-F238E27FC236}">
                <a16:creationId xmlns:a16="http://schemas.microsoft.com/office/drawing/2014/main" id="{1FA0A1AD-5B15-A97D-07A9-06AC56B91E91}"/>
              </a:ext>
            </a:extLst>
          </p:cNvPr>
          <p:cNvSpPr>
            <a:spLocks noGrp="1"/>
          </p:cNvSpPr>
          <p:nvPr>
            <p:ph type="sldNum" sz="quarter" idx="12"/>
          </p:nvPr>
        </p:nvSpPr>
        <p:spPr/>
        <p:txBody>
          <a:bodyPr/>
          <a:lstStyle/>
          <a:p>
            <a:r>
              <a:rPr lang="en-US" noProof="0"/>
              <a:t>Page </a:t>
            </a:r>
            <a:fld id="{DF769038-09FF-442B-BCC7-D20D922EF904}" type="slidenum">
              <a:rPr lang="en-US" noProof="0" smtClean="0"/>
              <a:pPr/>
              <a:t>23</a:t>
            </a:fld>
            <a:endParaRPr lang="en-US" noProof="0"/>
          </a:p>
        </p:txBody>
      </p:sp>
    </p:spTree>
    <p:extLst>
      <p:ext uri="{BB962C8B-B14F-4D97-AF65-F5344CB8AC3E}">
        <p14:creationId xmlns:p14="http://schemas.microsoft.com/office/powerpoint/2010/main" val="3693456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7EAB2-321C-11F4-625A-343BE20E696D}"/>
              </a:ext>
            </a:extLst>
          </p:cNvPr>
          <p:cNvSpPr>
            <a:spLocks noGrp="1"/>
          </p:cNvSpPr>
          <p:nvPr>
            <p:ph idx="1"/>
          </p:nvPr>
        </p:nvSpPr>
        <p:spPr>
          <a:xfrm>
            <a:off x="395536" y="1210694"/>
            <a:ext cx="8352928" cy="3337805"/>
          </a:xfrm>
        </p:spPr>
        <p:txBody>
          <a:bodyPr/>
          <a:lstStyle/>
          <a:p>
            <a:r>
              <a:rPr lang="en-GB" sz="2400" b="1" dirty="0"/>
              <a:t>At Swissport, I work side by side with people I trust. Together, we get the job done, and we get it done safely. I am alert, ready and I grow as part of a team. </a:t>
            </a:r>
            <a:r>
              <a:rPr lang="en-GB" sz="2400" dirty="0"/>
              <a:t>I love the active energy of my airport as well as the international nature of the company. Every day, I am empowered to </a:t>
            </a:r>
            <a:r>
              <a:rPr lang="en-GB" sz="2400" dirty="0">
                <a:effectLst/>
              </a:rPr>
              <a:t>meet</a:t>
            </a:r>
            <a:r>
              <a:rPr lang="en-GB" sz="2400" dirty="0"/>
              <a:t> my customers' needs and appreciated for my commitment. I am always encouraged </a:t>
            </a:r>
            <a:r>
              <a:rPr lang="en-GB" sz="2400" dirty="0">
                <a:effectLst/>
              </a:rPr>
              <a:t>to find ways</a:t>
            </a:r>
            <a:r>
              <a:rPr lang="en-GB" sz="2400" dirty="0"/>
              <a:t> that brings me, and my team, forward.​</a:t>
            </a:r>
            <a:endParaRPr lang="en-CH" sz="1800" dirty="0"/>
          </a:p>
          <a:p>
            <a:br>
              <a:rPr lang="en-GB" sz="1800" dirty="0"/>
            </a:br>
            <a:br>
              <a:rPr lang="en-CH" sz="1800" dirty="0"/>
            </a:br>
            <a:endParaRPr lang="en-CH" sz="1800" dirty="0"/>
          </a:p>
        </p:txBody>
      </p:sp>
      <p:sp>
        <p:nvSpPr>
          <p:cNvPr id="7" name="Sprechblase: rechteckig 2">
            <a:extLst>
              <a:ext uri="{FF2B5EF4-FFF2-40B4-BE49-F238E27FC236}">
                <a16:creationId xmlns:a16="http://schemas.microsoft.com/office/drawing/2014/main" id="{913C5375-AEEC-505C-DA3D-28C4CCD98767}"/>
              </a:ext>
            </a:extLst>
          </p:cNvPr>
          <p:cNvSpPr/>
          <p:nvPr/>
        </p:nvSpPr>
        <p:spPr>
          <a:xfrm>
            <a:off x="3999515" y="2569004"/>
            <a:ext cx="3795745" cy="1990925"/>
          </a:xfrm>
          <a:prstGeom prst="wedgeRectCallout">
            <a:avLst>
              <a:gd name="adj1" fmla="val -20959"/>
              <a:gd name="adj2" fmla="val -62210"/>
            </a:avLst>
          </a:prstGeom>
          <a:solidFill>
            <a:srgbClr val="CDD2D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dirty="0">
                <a:solidFill>
                  <a:schemeClr val="tx2"/>
                </a:solidFill>
              </a:rPr>
              <a:t>Who do we want to attract and retain?</a:t>
            </a:r>
          </a:p>
          <a:p>
            <a:pPr marL="266700" indent="-266700">
              <a:spcAft>
                <a:spcPts val="600"/>
              </a:spcAft>
            </a:pPr>
            <a:r>
              <a:rPr lang="en-US" sz="1400" b="1" dirty="0">
                <a:solidFill>
                  <a:schemeClr val="tx1"/>
                </a:solidFill>
              </a:rPr>
              <a:t>-&gt;</a:t>
            </a:r>
            <a:r>
              <a:rPr lang="en-US" sz="1400" dirty="0">
                <a:solidFill>
                  <a:schemeClr val="tx1"/>
                </a:solidFill>
              </a:rPr>
              <a:t> 	</a:t>
            </a:r>
            <a:r>
              <a:rPr lang="en-US" sz="1400" b="1" dirty="0">
                <a:solidFill>
                  <a:schemeClr val="tx1"/>
                </a:solidFill>
              </a:rPr>
              <a:t>People who are accountable and committed to fulfilling the different aspects of their job. </a:t>
            </a:r>
          </a:p>
          <a:p>
            <a:pPr marL="266700" indent="-266700"/>
            <a:r>
              <a:rPr lang="en-US" sz="1400" b="1" dirty="0">
                <a:solidFill>
                  <a:schemeClr val="tx1"/>
                </a:solidFill>
              </a:rPr>
              <a:t>-&gt; People who seek personal growth working in a team and want to help others grow. </a:t>
            </a:r>
          </a:p>
        </p:txBody>
      </p:sp>
      <p:sp>
        <p:nvSpPr>
          <p:cNvPr id="3" name="Title 1">
            <a:extLst>
              <a:ext uri="{FF2B5EF4-FFF2-40B4-BE49-F238E27FC236}">
                <a16:creationId xmlns:a16="http://schemas.microsoft.com/office/drawing/2014/main" id="{7149F250-BF0C-361D-7377-DEF1E02A2E0A}"/>
              </a:ext>
            </a:extLst>
          </p:cNvPr>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Employee value proposition</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Derivation of the EVP</a:t>
            </a:r>
            <a:endParaRPr lang="en-US" sz="1800" b="0" strike="sngStrike" dirty="0">
              <a:solidFill>
                <a:schemeClr val="tx1"/>
              </a:solidFill>
              <a:latin typeface="Mark Pro" panose="020B0504020201010104" pitchFamily="34" charset="0"/>
            </a:endParaRPr>
          </a:p>
        </p:txBody>
      </p:sp>
    </p:spTree>
    <p:extLst>
      <p:ext uri="{BB962C8B-B14F-4D97-AF65-F5344CB8AC3E}">
        <p14:creationId xmlns:p14="http://schemas.microsoft.com/office/powerpoint/2010/main" val="569555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7EAB2-321C-11F4-625A-343BE20E696D}"/>
              </a:ext>
            </a:extLst>
          </p:cNvPr>
          <p:cNvSpPr>
            <a:spLocks noGrp="1"/>
          </p:cNvSpPr>
          <p:nvPr>
            <p:ph idx="1"/>
          </p:nvPr>
        </p:nvSpPr>
        <p:spPr>
          <a:xfrm>
            <a:off x="395536" y="1210694"/>
            <a:ext cx="8352928" cy="3337805"/>
          </a:xfrm>
        </p:spPr>
        <p:txBody>
          <a:bodyPr/>
          <a:lstStyle/>
          <a:p>
            <a:r>
              <a:rPr lang="en-GB" sz="2400" dirty="0"/>
              <a:t>At Swissport, I work side by side with people I trust. Together, we get the job done, and we get it done safely. I am alert, ready and I grow as part of a team. </a:t>
            </a:r>
            <a:r>
              <a:rPr lang="en-GB" sz="2400" b="1" dirty="0"/>
              <a:t>I love the active energy of my airport as well as the international nature of the company.</a:t>
            </a:r>
            <a:r>
              <a:rPr lang="en-GB" sz="2400" dirty="0"/>
              <a:t> Every day, I am empowered to </a:t>
            </a:r>
            <a:r>
              <a:rPr lang="en-GB" sz="2400" dirty="0">
                <a:effectLst/>
              </a:rPr>
              <a:t>meet</a:t>
            </a:r>
            <a:r>
              <a:rPr lang="en-GB" sz="2400" dirty="0"/>
              <a:t> my customers' needs and appreciated for my commitment. I am always encouraged </a:t>
            </a:r>
            <a:r>
              <a:rPr lang="en-GB" sz="2400" dirty="0">
                <a:effectLst/>
              </a:rPr>
              <a:t>to find ways</a:t>
            </a:r>
            <a:r>
              <a:rPr lang="en-GB" sz="2400" dirty="0"/>
              <a:t> that brings me, and my team, forward.​</a:t>
            </a:r>
            <a:endParaRPr lang="en-CH" sz="1800" dirty="0"/>
          </a:p>
          <a:p>
            <a:br>
              <a:rPr lang="en-GB" sz="1800" dirty="0"/>
            </a:br>
            <a:br>
              <a:rPr lang="en-CH" sz="1800" dirty="0"/>
            </a:br>
            <a:endParaRPr lang="en-CH" sz="1800" dirty="0"/>
          </a:p>
        </p:txBody>
      </p:sp>
      <p:sp>
        <p:nvSpPr>
          <p:cNvPr id="9" name="Sprechblase: rechteckig 2">
            <a:extLst>
              <a:ext uri="{FF2B5EF4-FFF2-40B4-BE49-F238E27FC236}">
                <a16:creationId xmlns:a16="http://schemas.microsoft.com/office/drawing/2014/main" id="{5E3036A1-B0ED-6333-09E0-82935B11847A}"/>
              </a:ext>
            </a:extLst>
          </p:cNvPr>
          <p:cNvSpPr/>
          <p:nvPr/>
        </p:nvSpPr>
        <p:spPr>
          <a:xfrm>
            <a:off x="3062189" y="2879596"/>
            <a:ext cx="3719611" cy="1608584"/>
          </a:xfrm>
          <a:prstGeom prst="wedgeRectCallout">
            <a:avLst>
              <a:gd name="adj1" fmla="val -20959"/>
              <a:gd name="adj2" fmla="val -62210"/>
            </a:avLst>
          </a:prstGeom>
          <a:solidFill>
            <a:srgbClr val="CDD2D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dirty="0">
                <a:solidFill>
                  <a:schemeClr val="tx2"/>
                </a:solidFill>
              </a:rPr>
              <a:t>What activity and workplace atmosphere are they looking for? </a:t>
            </a:r>
          </a:p>
          <a:p>
            <a:pPr marL="266700" indent="-266700">
              <a:spcAft>
                <a:spcPts val="600"/>
              </a:spcAft>
            </a:pPr>
            <a:r>
              <a:rPr lang="en-US" sz="1400" b="1" dirty="0">
                <a:solidFill>
                  <a:schemeClr val="tx1"/>
                </a:solidFill>
              </a:rPr>
              <a:t>-&gt; 	Airline industry and airport</a:t>
            </a:r>
          </a:p>
          <a:p>
            <a:pPr marL="266700" indent="-266700">
              <a:spcAft>
                <a:spcPts val="600"/>
              </a:spcAft>
            </a:pPr>
            <a:r>
              <a:rPr lang="en-US" sz="1400" b="1" dirty="0">
                <a:solidFill>
                  <a:schemeClr val="tx1"/>
                </a:solidFill>
              </a:rPr>
              <a:t>-&gt; 	International company</a:t>
            </a:r>
          </a:p>
          <a:p>
            <a:pPr marL="266700" indent="-266700">
              <a:spcAft>
                <a:spcPts val="600"/>
              </a:spcAft>
            </a:pPr>
            <a:r>
              <a:rPr lang="en-US" sz="1400" b="1" dirty="0">
                <a:solidFill>
                  <a:schemeClr val="tx1"/>
                </a:solidFill>
              </a:rPr>
              <a:t>-&gt; 	Proximity to passengers and aircraft</a:t>
            </a:r>
          </a:p>
        </p:txBody>
      </p:sp>
      <p:sp>
        <p:nvSpPr>
          <p:cNvPr id="3" name="Title 1">
            <a:extLst>
              <a:ext uri="{FF2B5EF4-FFF2-40B4-BE49-F238E27FC236}">
                <a16:creationId xmlns:a16="http://schemas.microsoft.com/office/drawing/2014/main" id="{3C37083F-BA0B-8C1E-A634-CA08A1659C4D}"/>
              </a:ext>
            </a:extLst>
          </p:cNvPr>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Employee value proposition</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Derivation of the EVP</a:t>
            </a:r>
            <a:endParaRPr lang="en-US" sz="1800" b="0" strike="sngStrike" dirty="0">
              <a:solidFill>
                <a:schemeClr val="tx1"/>
              </a:solidFill>
              <a:latin typeface="Mark Pro" panose="020B0504020201010104" pitchFamily="34" charset="0"/>
            </a:endParaRPr>
          </a:p>
        </p:txBody>
      </p:sp>
    </p:spTree>
    <p:extLst>
      <p:ext uri="{BB962C8B-B14F-4D97-AF65-F5344CB8AC3E}">
        <p14:creationId xmlns:p14="http://schemas.microsoft.com/office/powerpoint/2010/main" val="1745317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7EAB2-321C-11F4-625A-343BE20E696D}"/>
              </a:ext>
            </a:extLst>
          </p:cNvPr>
          <p:cNvSpPr>
            <a:spLocks noGrp="1"/>
          </p:cNvSpPr>
          <p:nvPr>
            <p:ph idx="1"/>
          </p:nvPr>
        </p:nvSpPr>
        <p:spPr>
          <a:xfrm>
            <a:off x="395536" y="1210694"/>
            <a:ext cx="8352928" cy="3337805"/>
          </a:xfrm>
        </p:spPr>
        <p:txBody>
          <a:bodyPr/>
          <a:lstStyle/>
          <a:p>
            <a:r>
              <a:rPr lang="en-GB" sz="2400" dirty="0"/>
              <a:t>At Swissport, I work side by side with people I trust. Together, we get the job done, and we get it done safely. I am alert, ready and I grow as part of a team. I love the active energy of my airport as well as the international nature of the company</a:t>
            </a:r>
            <a:r>
              <a:rPr lang="en-GB" sz="2400" b="1" dirty="0"/>
              <a:t>. Every day, I am empowered to </a:t>
            </a:r>
            <a:r>
              <a:rPr lang="en-GB" sz="2400" b="1" dirty="0">
                <a:effectLst/>
              </a:rPr>
              <a:t>meet</a:t>
            </a:r>
            <a:r>
              <a:rPr lang="en-GB" sz="2400" b="1" dirty="0"/>
              <a:t> my customers' needs and appreciated for my commitment. I am always encouraged </a:t>
            </a:r>
            <a:r>
              <a:rPr lang="en-GB" sz="2400" b="1" dirty="0">
                <a:effectLst/>
              </a:rPr>
              <a:t>to find ways</a:t>
            </a:r>
            <a:r>
              <a:rPr lang="en-GB" sz="2400" b="1" dirty="0"/>
              <a:t> that brings me, and my team, forward.​</a:t>
            </a:r>
            <a:endParaRPr lang="en-CH" sz="1800" b="1" dirty="0"/>
          </a:p>
          <a:p>
            <a:br>
              <a:rPr lang="en-GB" sz="1800" b="1" dirty="0"/>
            </a:br>
            <a:br>
              <a:rPr lang="en-CH" sz="1800" dirty="0"/>
            </a:br>
            <a:endParaRPr lang="en-CH" sz="1800" dirty="0"/>
          </a:p>
        </p:txBody>
      </p:sp>
      <p:sp>
        <p:nvSpPr>
          <p:cNvPr id="7" name="Sprechblase: rechteckig 2">
            <a:extLst>
              <a:ext uri="{FF2B5EF4-FFF2-40B4-BE49-F238E27FC236}">
                <a16:creationId xmlns:a16="http://schemas.microsoft.com/office/drawing/2014/main" id="{1855ADAC-3962-40AC-F089-44298D3DE0DE}"/>
              </a:ext>
            </a:extLst>
          </p:cNvPr>
          <p:cNvSpPr/>
          <p:nvPr/>
        </p:nvSpPr>
        <p:spPr>
          <a:xfrm>
            <a:off x="2275599" y="1057103"/>
            <a:ext cx="3429703" cy="1654512"/>
          </a:xfrm>
          <a:prstGeom prst="wedgeRectCallout">
            <a:avLst>
              <a:gd name="adj1" fmla="val 28606"/>
              <a:gd name="adj2" fmla="val 75256"/>
            </a:avLst>
          </a:prstGeom>
          <a:solidFill>
            <a:srgbClr val="CDD2D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spcAft>
                <a:spcPts val="600"/>
              </a:spcAft>
            </a:pPr>
            <a:r>
              <a:rPr lang="en-US" sz="1400" b="1" dirty="0">
                <a:solidFill>
                  <a:schemeClr val="tx2"/>
                </a:solidFill>
              </a:rPr>
              <a:t>How do we secure their success?</a:t>
            </a:r>
          </a:p>
          <a:p>
            <a:pPr marL="266700" indent="-266700">
              <a:spcAft>
                <a:spcPts val="600"/>
              </a:spcAft>
            </a:pPr>
            <a:r>
              <a:rPr lang="en-US" sz="1400" b="1" dirty="0">
                <a:solidFill>
                  <a:schemeClr val="tx1"/>
                </a:solidFill>
              </a:rPr>
              <a:t>-&gt; 	By empowering them to fulfill their job well through relevant tools and processes</a:t>
            </a:r>
          </a:p>
          <a:p>
            <a:pPr marL="266700" indent="-266700">
              <a:spcAft>
                <a:spcPts val="600"/>
              </a:spcAft>
            </a:pPr>
            <a:r>
              <a:rPr lang="en-US" sz="1400" b="1" dirty="0">
                <a:solidFill>
                  <a:schemeClr val="tx1"/>
                </a:solidFill>
              </a:rPr>
              <a:t>-&gt; 	By appreciating, enabling and encouraging them to grow. </a:t>
            </a:r>
          </a:p>
        </p:txBody>
      </p:sp>
      <p:sp>
        <p:nvSpPr>
          <p:cNvPr id="3" name="Title 1">
            <a:extLst>
              <a:ext uri="{FF2B5EF4-FFF2-40B4-BE49-F238E27FC236}">
                <a16:creationId xmlns:a16="http://schemas.microsoft.com/office/drawing/2014/main" id="{AE0DDFBD-C7FD-338E-0CF6-4EA6BB738DDA}"/>
              </a:ext>
            </a:extLst>
          </p:cNvPr>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Employee value proposition</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Derivation of the EVP</a:t>
            </a:r>
            <a:endParaRPr lang="en-US" sz="1800" b="0" strike="sngStrike" dirty="0">
              <a:solidFill>
                <a:schemeClr val="tx1"/>
              </a:solidFill>
              <a:latin typeface="Mark Pro" panose="020B0504020201010104" pitchFamily="34" charset="0"/>
            </a:endParaRPr>
          </a:p>
        </p:txBody>
      </p:sp>
    </p:spTree>
    <p:extLst>
      <p:ext uri="{BB962C8B-B14F-4D97-AF65-F5344CB8AC3E}">
        <p14:creationId xmlns:p14="http://schemas.microsoft.com/office/powerpoint/2010/main" val="2325286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Introduction</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why WE NEED NEW CORPORATE VALUES</a:t>
            </a:r>
          </a:p>
        </p:txBody>
      </p:sp>
      <p:sp>
        <p:nvSpPr>
          <p:cNvPr id="3" name="TextBox 2">
            <a:extLst>
              <a:ext uri="{FF2B5EF4-FFF2-40B4-BE49-F238E27FC236}">
                <a16:creationId xmlns:a16="http://schemas.microsoft.com/office/drawing/2014/main" id="{18E6FC64-90DA-41D2-8E14-11863452F1D8}"/>
              </a:ext>
            </a:extLst>
          </p:cNvPr>
          <p:cNvSpPr txBox="1"/>
          <p:nvPr/>
        </p:nvSpPr>
        <p:spPr>
          <a:xfrm>
            <a:off x="395534" y="1074802"/>
            <a:ext cx="8527749" cy="3247043"/>
          </a:xfrm>
          <a:prstGeom prst="rect">
            <a:avLst/>
          </a:prstGeom>
          <a:noFill/>
        </p:spPr>
        <p:txBody>
          <a:bodyPr wrap="square" lIns="0" tIns="0" rIns="0" bIns="0" rtlCol="0" anchor="t">
            <a:spAutoFit/>
          </a:bodyPr>
          <a:lstStyle/>
          <a:p>
            <a:pPr marL="285750" indent="-285750">
              <a:spcAft>
                <a:spcPts val="600"/>
              </a:spcAft>
              <a:buFont typeface="Wingdings" panose="05000000000000000000" pitchFamily="2" charset="2"/>
              <a:buChar char="§"/>
            </a:pPr>
            <a:r>
              <a:rPr lang="en-US" sz="1200" dirty="0">
                <a:latin typeface="Mark Pro"/>
              </a:rPr>
              <a:t>Swissport is fully engaged on an exciting </a:t>
            </a:r>
            <a:r>
              <a:rPr lang="en-US" sz="1200" b="1" dirty="0">
                <a:latin typeface="Mark Pro"/>
              </a:rPr>
              <a:t>journey of cultural transformation.</a:t>
            </a:r>
          </a:p>
          <a:p>
            <a:pPr marL="285750" indent="-285750">
              <a:spcAft>
                <a:spcPts val="600"/>
              </a:spcAft>
              <a:buFont typeface="Wingdings" panose="05000000000000000000" pitchFamily="2" charset="2"/>
              <a:buChar char="§"/>
            </a:pPr>
            <a:r>
              <a:rPr lang="en-US" sz="1200" dirty="0">
                <a:latin typeface="Mark Pro"/>
              </a:rPr>
              <a:t>The new </a:t>
            </a:r>
            <a:r>
              <a:rPr lang="en-US" sz="1200" b="1" dirty="0">
                <a:latin typeface="Mark Pro"/>
              </a:rPr>
              <a:t>Company</a:t>
            </a:r>
            <a:r>
              <a:rPr lang="en-US" sz="1200" dirty="0">
                <a:latin typeface="Mark Pro"/>
              </a:rPr>
              <a:t> </a:t>
            </a:r>
            <a:r>
              <a:rPr lang="en-US" sz="1200" b="1" dirty="0">
                <a:latin typeface="Mark Pro"/>
              </a:rPr>
              <a:t>Purpose</a:t>
            </a:r>
            <a:r>
              <a:rPr lang="en-US" sz="1200" dirty="0">
                <a:latin typeface="Mark Pro"/>
              </a:rPr>
              <a:t>, our </a:t>
            </a:r>
            <a:r>
              <a:rPr lang="en-US" sz="1200" b="1" dirty="0">
                <a:latin typeface="Mark Pro"/>
              </a:rPr>
              <a:t>Corporate</a:t>
            </a:r>
            <a:r>
              <a:rPr lang="en-US" sz="1200" dirty="0">
                <a:latin typeface="Mark Pro"/>
              </a:rPr>
              <a:t> </a:t>
            </a:r>
            <a:r>
              <a:rPr lang="en-US" sz="1200" b="1" dirty="0">
                <a:latin typeface="Mark Pro"/>
              </a:rPr>
              <a:t>Values</a:t>
            </a:r>
            <a:r>
              <a:rPr lang="en-US" sz="1200" dirty="0">
                <a:latin typeface="Mark Pro"/>
              </a:rPr>
              <a:t>, our</a:t>
            </a:r>
            <a:r>
              <a:rPr lang="en-US" sz="1200" b="1" dirty="0">
                <a:latin typeface="Mark Pro"/>
              </a:rPr>
              <a:t> Employee Value Proposition </a:t>
            </a:r>
            <a:r>
              <a:rPr lang="en-US" sz="1200" dirty="0">
                <a:latin typeface="Mark Pro"/>
              </a:rPr>
              <a:t>(EVP) and our </a:t>
            </a:r>
            <a:r>
              <a:rPr lang="en-US" sz="1200" b="1" dirty="0">
                <a:latin typeface="Mark Pro"/>
              </a:rPr>
              <a:t>Customer Value Proposition</a:t>
            </a:r>
            <a:r>
              <a:rPr lang="en-US" sz="1200" dirty="0">
                <a:latin typeface="Mark Pro"/>
              </a:rPr>
              <a:t> (CVP, </a:t>
            </a:r>
            <a:r>
              <a:rPr lang="en-US" sz="1200" dirty="0" err="1">
                <a:latin typeface="Mark Pro"/>
              </a:rPr>
              <a:t>tbd</a:t>
            </a:r>
            <a:r>
              <a:rPr lang="en-US" sz="1200" dirty="0">
                <a:latin typeface="Mark Pro"/>
              </a:rPr>
              <a:t>) set the framework for this transformation.</a:t>
            </a:r>
          </a:p>
          <a:p>
            <a:pPr marL="285750" indent="-285750">
              <a:spcAft>
                <a:spcPts val="600"/>
              </a:spcAft>
              <a:buFont typeface="Wingdings" panose="05000000000000000000" pitchFamily="2" charset="2"/>
              <a:buChar char="§"/>
            </a:pPr>
            <a:r>
              <a:rPr lang="en-US" sz="1200" dirty="0">
                <a:latin typeface="Mark Pro"/>
              </a:rPr>
              <a:t>We are at the exciting point of </a:t>
            </a:r>
            <a:r>
              <a:rPr lang="en-US" sz="1200" b="1" dirty="0">
                <a:latin typeface="Mark Pro"/>
              </a:rPr>
              <a:t>bringing our values to life </a:t>
            </a:r>
            <a:r>
              <a:rPr lang="en-US" sz="1200" dirty="0">
                <a:latin typeface="Mark Pro"/>
              </a:rPr>
              <a:t>and deliver on the </a:t>
            </a:r>
            <a:r>
              <a:rPr lang="en-US" sz="1200" b="1" dirty="0">
                <a:latin typeface="Mark Pro"/>
              </a:rPr>
              <a:t>EVP – our promise to our people.</a:t>
            </a:r>
            <a:endParaRPr lang="en-US" sz="1200" dirty="0">
              <a:latin typeface="Mark Pro"/>
            </a:endParaRPr>
          </a:p>
          <a:p>
            <a:pPr marL="285750" indent="-285750">
              <a:spcAft>
                <a:spcPts val="600"/>
              </a:spcAft>
              <a:buFont typeface="Wingdings" panose="05000000000000000000" pitchFamily="2" charset="2"/>
              <a:buChar char="§"/>
            </a:pPr>
            <a:r>
              <a:rPr lang="en-US" sz="1200" dirty="0">
                <a:latin typeface="Mark Pro"/>
              </a:rPr>
              <a:t>Our values are the </a:t>
            </a:r>
            <a:r>
              <a:rPr lang="en-US" sz="1200" b="1" dirty="0">
                <a:latin typeface="Mark Pro"/>
              </a:rPr>
              <a:t>cornerstone of our cultural priorities:</a:t>
            </a:r>
          </a:p>
          <a:p>
            <a:pPr marL="742950" lvl="1" indent="-285750">
              <a:spcAft>
                <a:spcPts val="600"/>
              </a:spcAft>
              <a:buFont typeface="Wingdings" panose="05000000000000000000" pitchFamily="2" charset="2"/>
              <a:buChar char="§"/>
            </a:pPr>
            <a:r>
              <a:rPr lang="en-US" sz="1200" dirty="0">
                <a:latin typeface="Mark Pro"/>
              </a:rPr>
              <a:t>Give actionable(!) guidance for individual behavior</a:t>
            </a:r>
          </a:p>
          <a:p>
            <a:pPr marL="742950" lvl="1" indent="-285750">
              <a:spcAft>
                <a:spcPts val="600"/>
              </a:spcAft>
              <a:buFont typeface="Wingdings" panose="05000000000000000000" pitchFamily="2" charset="2"/>
              <a:buChar char="§"/>
            </a:pPr>
            <a:r>
              <a:rPr lang="en-US" sz="1200" dirty="0"/>
              <a:t>Set the framework for leadership principles</a:t>
            </a:r>
          </a:p>
          <a:p>
            <a:pPr marL="742950" lvl="1" indent="-285750">
              <a:spcAft>
                <a:spcPts val="600"/>
              </a:spcAft>
              <a:buFont typeface="Wingdings" panose="05000000000000000000" pitchFamily="2" charset="2"/>
              <a:buChar char="§"/>
            </a:pPr>
            <a:r>
              <a:rPr lang="en-US" sz="1200" dirty="0">
                <a:latin typeface="Mark Pro"/>
              </a:rPr>
              <a:t>Help attract and retain the right talent</a:t>
            </a:r>
          </a:p>
          <a:p>
            <a:pPr marL="742950" lvl="1" indent="-285750">
              <a:spcAft>
                <a:spcPts val="600"/>
              </a:spcAft>
              <a:buFont typeface="Wingdings" panose="05000000000000000000" pitchFamily="2" charset="2"/>
              <a:buChar char="§"/>
            </a:pPr>
            <a:r>
              <a:rPr lang="en-US" sz="1200" dirty="0"/>
              <a:t>Serve as a compass for how to act and deliver</a:t>
            </a:r>
          </a:p>
          <a:p>
            <a:pPr marL="742950" lvl="1" indent="-285750">
              <a:spcAft>
                <a:spcPts val="600"/>
              </a:spcAft>
              <a:buFont typeface="Wingdings" panose="05000000000000000000" pitchFamily="2" charset="2"/>
              <a:buChar char="§"/>
            </a:pPr>
            <a:r>
              <a:rPr lang="en-US" sz="1200" dirty="0">
                <a:latin typeface="Mark Pro"/>
              </a:rPr>
              <a:t>Set ourselves apart from our competitors</a:t>
            </a:r>
          </a:p>
          <a:p>
            <a:pPr marL="285750" indent="-285750">
              <a:spcAft>
                <a:spcPts val="600"/>
              </a:spcAft>
              <a:buFont typeface="Wingdings" panose="05000000000000000000" pitchFamily="2" charset="2"/>
              <a:buChar char="§"/>
            </a:pPr>
            <a:r>
              <a:rPr lang="en-US" sz="1200" dirty="0">
                <a:latin typeface="Mark Pro"/>
              </a:rPr>
              <a:t>The long-term potential should not be under-estimated; it is a </a:t>
            </a:r>
            <a:r>
              <a:rPr lang="en-US" sz="1200" b="1" dirty="0">
                <a:latin typeface="Mark Pro"/>
              </a:rPr>
              <a:t>once in a decade</a:t>
            </a:r>
            <a:r>
              <a:rPr lang="en-US" sz="1200" dirty="0">
                <a:latin typeface="Mark Pro"/>
              </a:rPr>
              <a:t> moment for our business.</a:t>
            </a:r>
          </a:p>
          <a:p>
            <a:pPr marL="285750" indent="-285750">
              <a:spcAft>
                <a:spcPts val="600"/>
              </a:spcAft>
              <a:buFont typeface="Wingdings" panose="05000000000000000000" pitchFamily="2" charset="2"/>
              <a:buChar char="§"/>
            </a:pPr>
            <a:r>
              <a:rPr lang="en-US" sz="1200" dirty="0">
                <a:latin typeface="Mark Pro"/>
              </a:rPr>
              <a:t>We are taking our people on a journey, which will influence the way we collaborate and deliver.</a:t>
            </a:r>
          </a:p>
          <a:p>
            <a:pPr marL="285750" indent="-285750">
              <a:spcAft>
                <a:spcPts val="600"/>
              </a:spcAft>
              <a:buFont typeface="Wingdings" panose="05000000000000000000" pitchFamily="2" charset="2"/>
              <a:buChar char="§"/>
            </a:pPr>
            <a:r>
              <a:rPr lang="en-US" sz="1200" dirty="0">
                <a:latin typeface="Mark Pro"/>
              </a:rPr>
              <a:t>This takes time and patience and therefore requires strong leadership and communication.</a:t>
            </a:r>
          </a:p>
        </p:txBody>
      </p:sp>
      <p:sp>
        <p:nvSpPr>
          <p:cNvPr id="4" name="Date Placeholder 3">
            <a:extLst>
              <a:ext uri="{FF2B5EF4-FFF2-40B4-BE49-F238E27FC236}">
                <a16:creationId xmlns:a16="http://schemas.microsoft.com/office/drawing/2014/main" id="{79D477F7-76D9-4B1D-8418-BA099D1666D9}"/>
              </a:ext>
            </a:extLst>
          </p:cNvPr>
          <p:cNvSpPr>
            <a:spLocks noGrp="1"/>
          </p:cNvSpPr>
          <p:nvPr>
            <p:ph type="dt" sz="half" idx="10"/>
          </p:nvPr>
        </p:nvSpPr>
        <p:spPr/>
        <p:txBody>
          <a:bodyPr/>
          <a:lstStyle/>
          <a:p>
            <a:r>
              <a:rPr lang="en-US" dirty="0"/>
              <a:t>15</a:t>
            </a:r>
            <a:r>
              <a:rPr lang="en-CH" noProof="0" dirty="0"/>
              <a:t>/0</a:t>
            </a:r>
            <a:r>
              <a:rPr lang="en-US" noProof="0" dirty="0"/>
              <a:t>8</a:t>
            </a:r>
            <a:r>
              <a:rPr lang="en-CH" noProof="0" dirty="0"/>
              <a:t>/2023</a:t>
            </a:r>
            <a:endParaRPr lang="en-US" noProof="0" dirty="0"/>
          </a:p>
        </p:txBody>
      </p:sp>
      <p:sp>
        <p:nvSpPr>
          <p:cNvPr id="6" name="Footer Placeholder 5">
            <a:extLst>
              <a:ext uri="{FF2B5EF4-FFF2-40B4-BE49-F238E27FC236}">
                <a16:creationId xmlns:a16="http://schemas.microsoft.com/office/drawing/2014/main" id="{F0F659D2-AF4C-44A5-BFD7-7CE60167D959}"/>
              </a:ext>
            </a:extLst>
          </p:cNvPr>
          <p:cNvSpPr>
            <a:spLocks noGrp="1"/>
          </p:cNvSpPr>
          <p:nvPr>
            <p:ph type="ftr" sz="quarter" idx="11"/>
          </p:nvPr>
        </p:nvSpPr>
        <p:spPr/>
        <p:txBody>
          <a:bodyPr/>
          <a:lstStyle/>
          <a:p>
            <a:r>
              <a:rPr lang="en-US" noProof="0" dirty="0"/>
              <a:t>Group Communications</a:t>
            </a:r>
          </a:p>
        </p:txBody>
      </p:sp>
      <p:sp>
        <p:nvSpPr>
          <p:cNvPr id="5" name="Slide Number Placeholder 4">
            <a:extLst>
              <a:ext uri="{FF2B5EF4-FFF2-40B4-BE49-F238E27FC236}">
                <a16:creationId xmlns:a16="http://schemas.microsoft.com/office/drawing/2014/main" id="{45DE6980-B0C9-C44D-95E9-733288C274B8}"/>
              </a:ext>
            </a:extLst>
          </p:cNvPr>
          <p:cNvSpPr>
            <a:spLocks noGrp="1"/>
          </p:cNvSpPr>
          <p:nvPr>
            <p:ph type="sldNum" sz="quarter" idx="12"/>
          </p:nvPr>
        </p:nvSpPr>
        <p:spPr/>
        <p:txBody>
          <a:bodyPr/>
          <a:lstStyle/>
          <a:p>
            <a:r>
              <a:rPr lang="en-US" noProof="0"/>
              <a:t>Page </a:t>
            </a:r>
            <a:fld id="{DF769038-09FF-442B-BCC7-D20D922EF904}" type="slidenum">
              <a:rPr lang="en-US" noProof="0" smtClean="0"/>
              <a:pPr/>
              <a:t>3</a:t>
            </a:fld>
            <a:endParaRPr lang="en-US" noProof="0"/>
          </a:p>
        </p:txBody>
      </p:sp>
    </p:spTree>
    <p:extLst>
      <p:ext uri="{BB962C8B-B14F-4D97-AF65-F5344CB8AC3E}">
        <p14:creationId xmlns:p14="http://schemas.microsoft.com/office/powerpoint/2010/main" val="3207698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7" name="Objekt 6" hidden="1"/>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6" name="Rechteck 5" hidden="1"/>
          <p:cNvSpPr/>
          <p:nvPr>
            <p:custDataLst>
              <p:tags r:id="rId2"/>
            </p:custDataLst>
          </p:nvPr>
        </p:nvSpPr>
        <p:spPr>
          <a:xfrm>
            <a:off x="1" y="1"/>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dirty="0">
              <a:solidFill>
                <a:schemeClr val="tx1"/>
              </a:solidFill>
              <a:latin typeface="Mark Pro" panose="020B0504020201010104" pitchFamily="34" charset="0"/>
              <a:ea typeface="+mj-ea"/>
              <a:cs typeface="+mj-cs"/>
              <a:sym typeface="Arial"/>
            </a:endParaRPr>
          </a:p>
        </p:txBody>
      </p:sp>
      <p:sp>
        <p:nvSpPr>
          <p:cNvPr id="2" name="Titel 1"/>
          <p:cNvSpPr>
            <a:spLocks noGrp="1"/>
          </p:cNvSpPr>
          <p:nvPr>
            <p:ph type="title"/>
          </p:nvPr>
        </p:nvSpPr>
        <p:spPr>
          <a:xfrm>
            <a:off x="413502" y="345132"/>
            <a:ext cx="8352928" cy="553998"/>
          </a:xfrm>
        </p:spPr>
        <p:txBody>
          <a:bodyPr/>
          <a:lstStyle/>
          <a:p>
            <a:r>
              <a:rPr lang="en-US" dirty="0">
                <a:latin typeface="Mark Pro" panose="020B0504020201010104" pitchFamily="34" charset="77"/>
              </a:rPr>
              <a:t>Bringing our Values to life</a:t>
            </a:r>
            <a:br>
              <a:rPr lang="en-US" noProof="0" dirty="0">
                <a:latin typeface="Mark Pro" panose="020B0504020201010104" pitchFamily="34" charset="77"/>
              </a:rPr>
            </a:br>
            <a:r>
              <a:rPr lang="en-US" b="0" dirty="0">
                <a:latin typeface="Mark Pro" panose="020B0504020201010104" pitchFamily="34" charset="77"/>
              </a:rPr>
              <a:t>key events and activities</a:t>
            </a:r>
            <a:endParaRPr lang="en-US" noProof="0" dirty="0">
              <a:latin typeface="Mark Pro" panose="020B0504020201010104" pitchFamily="34" charset="77"/>
            </a:endParaRPr>
          </a:p>
        </p:txBody>
      </p:sp>
      <p:sp>
        <p:nvSpPr>
          <p:cNvPr id="3" name="Datumsplatzhalter 2"/>
          <p:cNvSpPr>
            <a:spLocks noGrp="1"/>
          </p:cNvSpPr>
          <p:nvPr>
            <p:ph type="dt" sz="half" idx="10"/>
          </p:nvPr>
        </p:nvSpPr>
        <p:spPr/>
        <p:txBody>
          <a:bodyPr/>
          <a:lstStyle/>
          <a:p>
            <a:r>
              <a:rPr lang="en-CH">
                <a:latin typeface="Mark Pro" panose="020B0504020201010104" pitchFamily="34" charset="77"/>
              </a:rPr>
              <a:t>22/08/2023</a:t>
            </a:r>
            <a:endParaRPr lang="en-US" dirty="0">
              <a:latin typeface="Mark Pro" panose="020B0504020201010104" pitchFamily="34" charset="77"/>
            </a:endParaRPr>
          </a:p>
        </p:txBody>
      </p:sp>
      <p:graphicFrame>
        <p:nvGraphicFramePr>
          <p:cNvPr id="39" name="Diagramm 38">
            <a:extLst>
              <a:ext uri="{FF2B5EF4-FFF2-40B4-BE49-F238E27FC236}">
                <a16:creationId xmlns:a16="http://schemas.microsoft.com/office/drawing/2014/main" id="{A442E1C3-1F03-E947-8848-1393A6CC8EED}"/>
              </a:ext>
            </a:extLst>
          </p:cNvPr>
          <p:cNvGraphicFramePr/>
          <p:nvPr/>
        </p:nvGraphicFramePr>
        <p:xfrm>
          <a:off x="395537" y="2641202"/>
          <a:ext cx="8352928" cy="4895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48" name="Gruppieren 47"/>
          <p:cNvGrpSpPr/>
          <p:nvPr/>
        </p:nvGrpSpPr>
        <p:grpSpPr>
          <a:xfrm>
            <a:off x="1627342" y="1057829"/>
            <a:ext cx="1310574" cy="1534218"/>
            <a:chOff x="1610232" y="1003634"/>
            <a:chExt cx="1310574" cy="1534218"/>
          </a:xfrm>
        </p:grpSpPr>
        <p:sp>
          <p:nvSpPr>
            <p:cNvPr id="42" name="Inhaltsplatzhalter 2">
              <a:extLst>
                <a:ext uri="{FF2B5EF4-FFF2-40B4-BE49-F238E27FC236}">
                  <a16:creationId xmlns:a16="http://schemas.microsoft.com/office/drawing/2014/main" id="{5AFC558B-FDA5-104A-AFCB-9E41569BC10E}"/>
                </a:ext>
              </a:extLst>
            </p:cNvPr>
            <p:cNvSpPr txBox="1">
              <a:spLocks/>
            </p:cNvSpPr>
            <p:nvPr/>
          </p:nvSpPr>
          <p:spPr bwMode="gray">
            <a:xfrm>
              <a:off x="1610232" y="1003634"/>
              <a:ext cx="1310574" cy="861774"/>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cs typeface="Arial" panose="020B0604020202020204" pitchFamily="34" charset="0"/>
                </a:rPr>
                <a:t>11.07.</a:t>
              </a:r>
            </a:p>
            <a:p>
              <a:pPr>
                <a:spcBef>
                  <a:spcPts val="0"/>
                </a:spcBef>
              </a:pPr>
              <a:r>
                <a:rPr lang="en-US" sz="800" b="1" dirty="0">
                  <a:latin typeface="Mark Pro" panose="020B0504020201010104" pitchFamily="34" charset="77"/>
                  <a:cs typeface="Arial" panose="020B0604020202020204" pitchFamily="34" charset="0"/>
                </a:rPr>
                <a:t>Swissport Updates </a:t>
              </a:r>
              <a:r>
                <a:rPr lang="en-US" sz="800" dirty="0">
                  <a:latin typeface="Mark Pro" panose="020B0504020201010104" pitchFamily="34" charset="77"/>
                  <a:cs typeface="Arial" panose="020B0604020202020204" pitchFamily="34" charset="0"/>
                </a:rPr>
                <a:t>on</a:t>
              </a:r>
              <a:r>
                <a:rPr lang="en-US" sz="800" b="1" dirty="0">
                  <a:latin typeface="Mark Pro" panose="020B0504020201010104" pitchFamily="34" charset="77"/>
                  <a:cs typeface="Arial" panose="020B0604020202020204" pitchFamily="34" charset="0"/>
                </a:rPr>
                <a:t> </a:t>
              </a:r>
              <a:r>
                <a:rPr lang="en-US" sz="800" dirty="0">
                  <a:latin typeface="Mark Pro" panose="020B0504020201010104" pitchFamily="34" charset="77"/>
                  <a:cs typeface="Arial" panose="020B0604020202020204" pitchFamily="34" charset="0"/>
                </a:rPr>
                <a:t>creating awareness for new corporate values and availability of posters and screens in 8 languages.</a:t>
              </a:r>
            </a:p>
          </p:txBody>
        </p:sp>
        <p:cxnSp>
          <p:nvCxnSpPr>
            <p:cNvPr id="44" name="Gerade Verbindung 43">
              <a:extLst>
                <a:ext uri="{FF2B5EF4-FFF2-40B4-BE49-F238E27FC236}">
                  <a16:creationId xmlns:a16="http://schemas.microsoft.com/office/drawing/2014/main" id="{3E2868EB-2C0B-104E-AE57-61AAB3B8043B}"/>
                </a:ext>
              </a:extLst>
            </p:cNvPr>
            <p:cNvCxnSpPr/>
            <p:nvPr/>
          </p:nvCxnSpPr>
          <p:spPr bwMode="gray">
            <a:xfrm>
              <a:off x="1610232" y="1919502"/>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964FB44F-FA2C-7645-9831-40D811F26012}"/>
                </a:ext>
              </a:extLst>
            </p:cNvPr>
            <p:cNvCxnSpPr/>
            <p:nvPr/>
          </p:nvCxnSpPr>
          <p:spPr bwMode="gray">
            <a:xfrm>
              <a:off x="2061896" y="1925852"/>
              <a:ext cx="0" cy="61200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p:nvGrpSpPr>
        <p:grpSpPr>
          <a:xfrm>
            <a:off x="5566012" y="1761585"/>
            <a:ext cx="1310577" cy="831187"/>
            <a:chOff x="-119201" y="1779089"/>
            <a:chExt cx="1310577" cy="831187"/>
          </a:xfrm>
        </p:grpSpPr>
        <p:sp>
          <p:nvSpPr>
            <p:cNvPr id="50" name="Inhaltsplatzhalter 2">
              <a:extLst>
                <a:ext uri="{FF2B5EF4-FFF2-40B4-BE49-F238E27FC236}">
                  <a16:creationId xmlns:a16="http://schemas.microsoft.com/office/drawing/2014/main" id="{5AFC558B-FDA5-104A-AFCB-9E41569BC10E}"/>
                </a:ext>
              </a:extLst>
            </p:cNvPr>
            <p:cNvSpPr txBox="1">
              <a:spLocks/>
            </p:cNvSpPr>
            <p:nvPr/>
          </p:nvSpPr>
          <p:spPr bwMode="gray">
            <a:xfrm>
              <a:off x="-119198" y="1779089"/>
              <a:ext cx="1310574" cy="615553"/>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DD.10. </a:t>
              </a:r>
              <a:r>
                <a:rPr lang="en-US" sz="1200" dirty="0">
                  <a:latin typeface="Mark Pro" panose="020B0504020201010104" pitchFamily="34" charset="77"/>
                  <a:ea typeface="+mj-ea"/>
                  <a:cs typeface="Arial" panose="020B0604020202020204" pitchFamily="34" charset="0"/>
                </a:rPr>
                <a:t>(TBD)</a:t>
              </a:r>
            </a:p>
            <a:p>
              <a:pPr>
                <a:spcBef>
                  <a:spcPts val="0"/>
                </a:spcBef>
              </a:pPr>
              <a:r>
                <a:rPr lang="en-US" sz="800" b="1" dirty="0">
                  <a:latin typeface="Mark Pro" panose="020B0504020201010104" pitchFamily="34" charset="77"/>
                  <a:cs typeface="Arial" panose="020B0604020202020204" pitchFamily="34" charset="0"/>
                </a:rPr>
                <a:t>Podcast </a:t>
              </a:r>
              <a:r>
                <a:rPr lang="en-US" sz="800" dirty="0">
                  <a:latin typeface="Mark Pro" panose="020B0504020201010104" pitchFamily="34" charset="77"/>
                  <a:cs typeface="Arial" panose="020B0604020202020204" pitchFamily="34" charset="0"/>
                </a:rPr>
                <a:t>on where we currently stand and what the next steps are</a:t>
              </a:r>
            </a:p>
          </p:txBody>
        </p:sp>
        <p:cxnSp>
          <p:nvCxnSpPr>
            <p:cNvPr id="51" name="Gerade Verbindung 50">
              <a:extLst>
                <a:ext uri="{FF2B5EF4-FFF2-40B4-BE49-F238E27FC236}">
                  <a16:creationId xmlns:a16="http://schemas.microsoft.com/office/drawing/2014/main" id="{3E2868EB-2C0B-104E-AE57-61AAB3B8043B}"/>
                </a:ext>
              </a:extLst>
            </p:cNvPr>
            <p:cNvCxnSpPr/>
            <p:nvPr/>
          </p:nvCxnSpPr>
          <p:spPr bwMode="gray">
            <a:xfrm>
              <a:off x="-119201" y="2462073"/>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964FB44F-FA2C-7645-9831-40D811F26012}"/>
                </a:ext>
              </a:extLst>
            </p:cNvPr>
            <p:cNvCxnSpPr/>
            <p:nvPr/>
          </p:nvCxnSpPr>
          <p:spPr bwMode="gray">
            <a:xfrm>
              <a:off x="330885" y="2462073"/>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63" name="Gruppieren 62"/>
          <p:cNvGrpSpPr/>
          <p:nvPr/>
        </p:nvGrpSpPr>
        <p:grpSpPr>
          <a:xfrm>
            <a:off x="395536" y="3170925"/>
            <a:ext cx="1235754" cy="831174"/>
            <a:chOff x="1741909" y="3031518"/>
            <a:chExt cx="1235754" cy="831174"/>
          </a:xfrm>
        </p:grpSpPr>
        <p:sp>
          <p:nvSpPr>
            <p:cNvPr id="58" name="Inhaltsplatzhalter 2">
              <a:extLst>
                <a:ext uri="{FF2B5EF4-FFF2-40B4-BE49-F238E27FC236}">
                  <a16:creationId xmlns:a16="http://schemas.microsoft.com/office/drawing/2014/main" id="{5AFC558B-FDA5-104A-AFCB-9E41569BC10E}"/>
                </a:ext>
              </a:extLst>
            </p:cNvPr>
            <p:cNvSpPr txBox="1">
              <a:spLocks/>
            </p:cNvSpPr>
            <p:nvPr/>
          </p:nvSpPr>
          <p:spPr bwMode="gray">
            <a:xfrm>
              <a:off x="1741909" y="3247139"/>
              <a:ext cx="1235754" cy="615553"/>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14.02.</a:t>
              </a:r>
            </a:p>
            <a:p>
              <a:pPr>
                <a:spcBef>
                  <a:spcPts val="0"/>
                </a:spcBef>
              </a:pPr>
              <a:r>
                <a:rPr lang="en-US" sz="800" dirty="0">
                  <a:latin typeface="Mark Pro" panose="020B0504020201010104" pitchFamily="34" charset="77"/>
                  <a:cs typeface="Arial" panose="020B0604020202020204" pitchFamily="34" charset="0"/>
                </a:rPr>
                <a:t>Kick-off in Las Vegas:</a:t>
              </a:r>
            </a:p>
            <a:p>
              <a:pPr>
                <a:spcBef>
                  <a:spcPts val="0"/>
                </a:spcBef>
              </a:pPr>
              <a:r>
                <a:rPr lang="en-US" sz="800" dirty="0">
                  <a:latin typeface="Mark Pro" panose="020B0504020201010104" pitchFamily="34" charset="77"/>
                  <a:cs typeface="Arial" panose="020B0604020202020204" pitchFamily="34" charset="0"/>
                </a:rPr>
                <a:t>Values were presented to SP Management</a:t>
              </a:r>
            </a:p>
          </p:txBody>
        </p:sp>
        <p:grpSp>
          <p:nvGrpSpPr>
            <p:cNvPr id="61" name="Gruppieren 60"/>
            <p:cNvGrpSpPr/>
            <p:nvPr/>
          </p:nvGrpSpPr>
          <p:grpSpPr>
            <a:xfrm flipV="1">
              <a:off x="1741909" y="3031518"/>
              <a:ext cx="900000" cy="148203"/>
              <a:chOff x="1741906" y="4370656"/>
              <a:chExt cx="900000" cy="148203"/>
            </a:xfrm>
          </p:grpSpPr>
          <p:cxnSp>
            <p:nvCxnSpPr>
              <p:cNvPr id="59" name="Gerade Verbindung 58">
                <a:extLst>
                  <a:ext uri="{FF2B5EF4-FFF2-40B4-BE49-F238E27FC236}">
                    <a16:creationId xmlns:a16="http://schemas.microsoft.com/office/drawing/2014/main" id="{3E2868EB-2C0B-104E-AE57-61AAB3B8043B}"/>
                  </a:ext>
                </a:extLst>
              </p:cNvPr>
              <p:cNvCxnSpPr/>
              <p:nvPr/>
            </p:nvCxnSpPr>
            <p:spPr bwMode="gray">
              <a:xfrm>
                <a:off x="1741906" y="4370656"/>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964FB44F-FA2C-7645-9831-40D811F26012}"/>
                  </a:ext>
                </a:extLst>
              </p:cNvPr>
              <p:cNvCxnSpPr/>
              <p:nvPr/>
            </p:nvCxnSpPr>
            <p:spPr bwMode="gray">
              <a:xfrm>
                <a:off x="2192369" y="4370656"/>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sp>
        <p:nvSpPr>
          <p:cNvPr id="8" name="Fußzeilenplatzhalter 7"/>
          <p:cNvSpPr>
            <a:spLocks noGrp="1"/>
          </p:cNvSpPr>
          <p:nvPr>
            <p:ph type="ftr" sz="quarter" idx="11"/>
          </p:nvPr>
        </p:nvSpPr>
        <p:spPr>
          <a:xfrm>
            <a:off x="413502" y="4815122"/>
            <a:ext cx="7224464" cy="92333"/>
          </a:xfrm>
        </p:spPr>
        <p:txBody>
          <a:bodyPr/>
          <a:lstStyle/>
          <a:p>
            <a:r>
              <a:rPr lang="en-US">
                <a:latin typeface="Mark Pro" panose="020B0504020201010104" pitchFamily="34" charset="77"/>
              </a:rPr>
              <a:t>Group Communications</a:t>
            </a:r>
            <a:endParaRPr lang="en-US" dirty="0">
              <a:latin typeface="Mark Pro" panose="020B0504020201010104" pitchFamily="34" charset="77"/>
            </a:endParaRPr>
          </a:p>
        </p:txBody>
      </p:sp>
      <p:grpSp>
        <p:nvGrpSpPr>
          <p:cNvPr id="4" name="Group 3">
            <a:extLst>
              <a:ext uri="{FF2B5EF4-FFF2-40B4-BE49-F238E27FC236}">
                <a16:creationId xmlns:a16="http://schemas.microsoft.com/office/drawing/2014/main" id="{6273E76A-908B-C84A-65C8-0A94B8322971}"/>
              </a:ext>
            </a:extLst>
          </p:cNvPr>
          <p:cNvGrpSpPr/>
          <p:nvPr/>
        </p:nvGrpSpPr>
        <p:grpSpPr>
          <a:xfrm>
            <a:off x="2423097" y="3164672"/>
            <a:ext cx="1235754" cy="706443"/>
            <a:chOff x="4008390" y="3077484"/>
            <a:chExt cx="1235754" cy="706443"/>
          </a:xfrm>
        </p:grpSpPr>
        <p:sp>
          <p:nvSpPr>
            <p:cNvPr id="47" name="Inhaltsplatzhalter 2">
              <a:extLst>
                <a:ext uri="{FF2B5EF4-FFF2-40B4-BE49-F238E27FC236}">
                  <a16:creationId xmlns:a16="http://schemas.microsoft.com/office/drawing/2014/main" id="{0E3C2F94-0C35-48C0-8E68-AB41A054EBB0}"/>
                </a:ext>
              </a:extLst>
            </p:cNvPr>
            <p:cNvSpPr txBox="1">
              <a:spLocks/>
            </p:cNvSpPr>
            <p:nvPr/>
          </p:nvSpPr>
          <p:spPr bwMode="gray">
            <a:xfrm>
              <a:off x="4008390" y="3291484"/>
              <a:ext cx="1235754" cy="492443"/>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02.08.</a:t>
              </a:r>
            </a:p>
            <a:p>
              <a:pPr>
                <a:spcBef>
                  <a:spcPts val="0"/>
                </a:spcBef>
              </a:pPr>
              <a:r>
                <a:rPr lang="en-US" sz="800" b="1" dirty="0">
                  <a:latin typeface="Mark Pro" panose="020B0504020201010104" pitchFamily="34" charset="77"/>
                  <a:cs typeface="Arial" panose="020B0604020202020204" pitchFamily="34" charset="0"/>
                </a:rPr>
                <a:t>Letter by Chris </a:t>
              </a:r>
              <a:r>
                <a:rPr lang="en-US" sz="800" dirty="0">
                  <a:latin typeface="Mark Pro" panose="020B0504020201010104" pitchFamily="34" charset="77"/>
                  <a:cs typeface="Arial" panose="020B0604020202020204" pitchFamily="34" charset="0"/>
                </a:rPr>
                <a:t>Rayner on values and red rules</a:t>
              </a:r>
            </a:p>
          </p:txBody>
        </p:sp>
        <p:cxnSp>
          <p:nvCxnSpPr>
            <p:cNvPr id="57" name="Gerade Verbindung 58">
              <a:extLst>
                <a:ext uri="{FF2B5EF4-FFF2-40B4-BE49-F238E27FC236}">
                  <a16:creationId xmlns:a16="http://schemas.microsoft.com/office/drawing/2014/main" id="{AF384F01-7548-4867-A5B2-0D181E03562C}"/>
                </a:ext>
              </a:extLst>
            </p:cNvPr>
            <p:cNvCxnSpPr/>
            <p:nvPr/>
          </p:nvCxnSpPr>
          <p:spPr bwMode="gray">
            <a:xfrm flipV="1">
              <a:off x="4008390" y="3225687"/>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2" name="Gerade Verbindung 59">
              <a:extLst>
                <a:ext uri="{FF2B5EF4-FFF2-40B4-BE49-F238E27FC236}">
                  <a16:creationId xmlns:a16="http://schemas.microsoft.com/office/drawing/2014/main" id="{9DFE639E-4656-4F69-BF88-52FC4F4B3B21}"/>
                </a:ext>
              </a:extLst>
            </p:cNvPr>
            <p:cNvCxnSpPr/>
            <p:nvPr/>
          </p:nvCxnSpPr>
          <p:spPr bwMode="gray">
            <a:xfrm flipV="1">
              <a:off x="4458853" y="3077484"/>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23BF494-8FDC-DDB4-3DDF-393042A71310}"/>
              </a:ext>
            </a:extLst>
          </p:cNvPr>
          <p:cNvGrpSpPr/>
          <p:nvPr/>
        </p:nvGrpSpPr>
        <p:grpSpPr>
          <a:xfrm>
            <a:off x="7403071" y="3171396"/>
            <a:ext cx="1370541" cy="706443"/>
            <a:chOff x="7033269" y="3076146"/>
            <a:chExt cx="1370541" cy="706443"/>
          </a:xfrm>
        </p:grpSpPr>
        <p:sp>
          <p:nvSpPr>
            <p:cNvPr id="77" name="Inhaltsplatzhalter 2">
              <a:extLst>
                <a:ext uri="{FF2B5EF4-FFF2-40B4-BE49-F238E27FC236}">
                  <a16:creationId xmlns:a16="http://schemas.microsoft.com/office/drawing/2014/main" id="{7EDD2FD3-883C-4422-B5FE-CBCC4CB5E61A}"/>
                </a:ext>
              </a:extLst>
            </p:cNvPr>
            <p:cNvSpPr txBox="1">
              <a:spLocks/>
            </p:cNvSpPr>
            <p:nvPr/>
          </p:nvSpPr>
          <p:spPr bwMode="gray">
            <a:xfrm>
              <a:off x="7033269" y="3290146"/>
              <a:ext cx="1370541" cy="492443"/>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DD.12. </a:t>
              </a:r>
              <a:r>
                <a:rPr lang="en-US" sz="1200" dirty="0">
                  <a:latin typeface="Mark Pro" panose="020B0504020201010104" pitchFamily="34" charset="77"/>
                  <a:ea typeface="+mj-ea"/>
                  <a:cs typeface="Arial" panose="020B0604020202020204" pitchFamily="34" charset="0"/>
                </a:rPr>
                <a:t>(TBD)</a:t>
              </a:r>
            </a:p>
            <a:p>
              <a:pPr>
                <a:spcBef>
                  <a:spcPts val="0"/>
                </a:spcBef>
              </a:pPr>
              <a:r>
                <a:rPr lang="en-US" sz="800" dirty="0">
                  <a:latin typeface="Mark Pro" panose="020B0504020201010104" pitchFamily="34" charset="77"/>
                  <a:cs typeface="Arial" panose="020B0604020202020204" pitchFamily="34" charset="0"/>
                </a:rPr>
                <a:t>Campaign </a:t>
              </a:r>
              <a:r>
                <a:rPr lang="en-US" sz="800" b="1" dirty="0">
                  <a:latin typeface="Mark Pro" panose="020B0504020201010104" pitchFamily="34" charset="77"/>
                  <a:cs typeface="Arial" panose="020B0604020202020204" pitchFamily="34" charset="0"/>
                </a:rPr>
                <a:t>wrap-up video </a:t>
              </a:r>
              <a:r>
                <a:rPr lang="en-US" sz="800" dirty="0">
                  <a:latin typeface="Mark Pro" panose="020B0504020201010104" pitchFamily="34" charset="77"/>
                  <a:cs typeface="Arial" panose="020B0604020202020204" pitchFamily="34" charset="0"/>
                </a:rPr>
                <a:t>showcasing changes</a:t>
              </a:r>
            </a:p>
          </p:txBody>
        </p:sp>
        <p:cxnSp>
          <p:nvCxnSpPr>
            <p:cNvPr id="78" name="Gerade Verbindung 58">
              <a:extLst>
                <a:ext uri="{FF2B5EF4-FFF2-40B4-BE49-F238E27FC236}">
                  <a16:creationId xmlns:a16="http://schemas.microsoft.com/office/drawing/2014/main" id="{A0FF7A64-DEC6-426B-A4C9-E515C3358349}"/>
                </a:ext>
              </a:extLst>
            </p:cNvPr>
            <p:cNvCxnSpPr/>
            <p:nvPr/>
          </p:nvCxnSpPr>
          <p:spPr bwMode="gray">
            <a:xfrm flipV="1">
              <a:off x="7033270" y="3224349"/>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79" name="Gerade Verbindung 59">
              <a:extLst>
                <a:ext uri="{FF2B5EF4-FFF2-40B4-BE49-F238E27FC236}">
                  <a16:creationId xmlns:a16="http://schemas.microsoft.com/office/drawing/2014/main" id="{069419E9-7486-4E5E-A621-6A4A95E2CF9C}"/>
                </a:ext>
              </a:extLst>
            </p:cNvPr>
            <p:cNvCxnSpPr/>
            <p:nvPr/>
          </p:nvCxnSpPr>
          <p:spPr bwMode="gray">
            <a:xfrm flipV="1">
              <a:off x="7483733" y="3076146"/>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80" name="Gruppieren 68">
            <a:extLst>
              <a:ext uri="{FF2B5EF4-FFF2-40B4-BE49-F238E27FC236}">
                <a16:creationId xmlns:a16="http://schemas.microsoft.com/office/drawing/2014/main" id="{7A31D1BB-0766-4C1E-A2E6-6C8C76616835}"/>
              </a:ext>
            </a:extLst>
          </p:cNvPr>
          <p:cNvGrpSpPr/>
          <p:nvPr/>
        </p:nvGrpSpPr>
        <p:grpSpPr>
          <a:xfrm>
            <a:off x="3993545" y="3170925"/>
            <a:ext cx="1285294" cy="1224000"/>
            <a:chOff x="-507744" y="3031517"/>
            <a:chExt cx="1285294" cy="1467233"/>
          </a:xfrm>
        </p:grpSpPr>
        <p:sp>
          <p:nvSpPr>
            <p:cNvPr id="81" name="Inhaltsplatzhalter 2">
              <a:extLst>
                <a:ext uri="{FF2B5EF4-FFF2-40B4-BE49-F238E27FC236}">
                  <a16:creationId xmlns:a16="http://schemas.microsoft.com/office/drawing/2014/main" id="{39B196F4-7DBA-4B05-9048-F4374D0C6E71}"/>
                </a:ext>
              </a:extLst>
            </p:cNvPr>
            <p:cNvSpPr txBox="1">
              <a:spLocks/>
            </p:cNvSpPr>
            <p:nvPr/>
          </p:nvSpPr>
          <p:spPr bwMode="gray">
            <a:xfrm>
              <a:off x="-501878" y="3883197"/>
              <a:ext cx="1279428" cy="615553"/>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cs typeface="Arial" panose="020B0604020202020204" pitchFamily="34" charset="0"/>
                </a:rPr>
                <a:t>14.09. </a:t>
              </a:r>
            </a:p>
            <a:p>
              <a:pPr>
                <a:spcBef>
                  <a:spcPts val="0"/>
                </a:spcBef>
              </a:pPr>
              <a:r>
                <a:rPr lang="en-US" sz="800" b="1" dirty="0">
                  <a:latin typeface="Mark Pro" panose="020B0504020201010104" pitchFamily="34" charset="77"/>
                  <a:cs typeface="Arial" panose="020B0604020202020204" pitchFamily="34" charset="0"/>
                </a:rPr>
                <a:t>Round table </a:t>
              </a:r>
              <a:r>
                <a:rPr lang="en-US" sz="800" dirty="0">
                  <a:latin typeface="Mark Pro" panose="020B0504020201010104" pitchFamily="34" charset="77"/>
                  <a:cs typeface="Arial" panose="020B0604020202020204" pitchFamily="34" charset="0"/>
                </a:rPr>
                <a:t>w/ Chris Rayner, James Hulbert, Marina Bottelli</a:t>
              </a:r>
            </a:p>
          </p:txBody>
        </p:sp>
        <p:grpSp>
          <p:nvGrpSpPr>
            <p:cNvPr id="82" name="Gruppieren 70">
              <a:extLst>
                <a:ext uri="{FF2B5EF4-FFF2-40B4-BE49-F238E27FC236}">
                  <a16:creationId xmlns:a16="http://schemas.microsoft.com/office/drawing/2014/main" id="{92585792-07C9-426D-B100-78FBBFC44FB6}"/>
                </a:ext>
              </a:extLst>
            </p:cNvPr>
            <p:cNvGrpSpPr/>
            <p:nvPr/>
          </p:nvGrpSpPr>
          <p:grpSpPr>
            <a:xfrm flipV="1">
              <a:off x="-507744" y="3031517"/>
              <a:ext cx="900000" cy="792000"/>
              <a:chOff x="-507747" y="3726860"/>
              <a:chExt cx="900000" cy="792000"/>
            </a:xfrm>
          </p:grpSpPr>
          <p:cxnSp>
            <p:nvCxnSpPr>
              <p:cNvPr id="83" name="Gerade Verbindung 71">
                <a:extLst>
                  <a:ext uri="{FF2B5EF4-FFF2-40B4-BE49-F238E27FC236}">
                    <a16:creationId xmlns:a16="http://schemas.microsoft.com/office/drawing/2014/main" id="{33A048E2-AC5D-4DFB-8344-D3A598D92FD2}"/>
                  </a:ext>
                </a:extLst>
              </p:cNvPr>
              <p:cNvCxnSpPr/>
              <p:nvPr/>
            </p:nvCxnSpPr>
            <p:spPr bwMode="gray">
              <a:xfrm>
                <a:off x="-507747" y="3727238"/>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84" name="Gerade Verbindung 72">
                <a:extLst>
                  <a:ext uri="{FF2B5EF4-FFF2-40B4-BE49-F238E27FC236}">
                    <a16:creationId xmlns:a16="http://schemas.microsoft.com/office/drawing/2014/main" id="{D775D848-B8CE-4837-AC4A-4C984929E1CC}"/>
                  </a:ext>
                </a:extLst>
              </p:cNvPr>
              <p:cNvCxnSpPr/>
              <p:nvPr/>
            </p:nvCxnSpPr>
            <p:spPr bwMode="gray">
              <a:xfrm>
                <a:off x="-58732" y="3726860"/>
                <a:ext cx="0" cy="79200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DC02A045-CDE7-80F5-379C-FBC030B17EC9}"/>
              </a:ext>
            </a:extLst>
          </p:cNvPr>
          <p:cNvGrpSpPr/>
          <p:nvPr/>
        </p:nvGrpSpPr>
        <p:grpSpPr>
          <a:xfrm>
            <a:off x="3148418" y="1759906"/>
            <a:ext cx="1310577" cy="831188"/>
            <a:chOff x="6087963" y="1665691"/>
            <a:chExt cx="1310577" cy="831188"/>
          </a:xfrm>
        </p:grpSpPr>
        <p:sp>
          <p:nvSpPr>
            <p:cNvPr id="89" name="Inhaltsplatzhalter 2">
              <a:extLst>
                <a:ext uri="{FF2B5EF4-FFF2-40B4-BE49-F238E27FC236}">
                  <a16:creationId xmlns:a16="http://schemas.microsoft.com/office/drawing/2014/main" id="{A316B2B1-1010-4B00-8A25-6473E6FEEF46}"/>
                </a:ext>
              </a:extLst>
            </p:cNvPr>
            <p:cNvSpPr txBox="1">
              <a:spLocks/>
            </p:cNvSpPr>
            <p:nvPr/>
          </p:nvSpPr>
          <p:spPr bwMode="gray">
            <a:xfrm>
              <a:off x="6087966" y="1665691"/>
              <a:ext cx="1310574" cy="615553"/>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22.08.</a:t>
              </a:r>
            </a:p>
            <a:p>
              <a:pPr>
                <a:spcBef>
                  <a:spcPts val="0"/>
                </a:spcBef>
              </a:pPr>
              <a:r>
                <a:rPr lang="en-US" sz="800" dirty="0">
                  <a:latin typeface="Mark Pro" panose="020B0504020201010104" pitchFamily="34" charset="77"/>
                  <a:cs typeface="Arial" panose="020B0604020202020204" pitchFamily="34" charset="0"/>
                </a:rPr>
                <a:t>Values as focus topic at </a:t>
              </a:r>
              <a:r>
                <a:rPr lang="en-US" sz="800" b="1" dirty="0">
                  <a:latin typeface="Mark Pro" panose="020B0504020201010104" pitchFamily="34" charset="77"/>
                  <a:cs typeface="Arial" panose="020B0604020202020204" pitchFamily="34" charset="0"/>
                </a:rPr>
                <a:t>Mgmt. Briefing </a:t>
              </a:r>
              <a:r>
                <a:rPr lang="en-US" sz="800" dirty="0">
                  <a:latin typeface="Mark Pro" panose="020B0504020201010104" pitchFamily="34" charset="77"/>
                  <a:cs typeface="Arial" panose="020B0604020202020204" pitchFamily="34" charset="0"/>
                </a:rPr>
                <a:t>and launch of microsite and toolbox.</a:t>
              </a:r>
              <a:endParaRPr lang="en-US" sz="800" b="1" dirty="0">
                <a:latin typeface="Mark Pro" panose="020B0504020201010104" pitchFamily="34" charset="77"/>
                <a:cs typeface="Arial" panose="020B0604020202020204" pitchFamily="34" charset="0"/>
              </a:endParaRPr>
            </a:p>
          </p:txBody>
        </p:sp>
        <p:cxnSp>
          <p:nvCxnSpPr>
            <p:cNvPr id="90" name="Gerade Verbindung 50">
              <a:extLst>
                <a:ext uri="{FF2B5EF4-FFF2-40B4-BE49-F238E27FC236}">
                  <a16:creationId xmlns:a16="http://schemas.microsoft.com/office/drawing/2014/main" id="{FEDFAC9C-3566-4D82-A0A4-95C4D8087F0E}"/>
                </a:ext>
              </a:extLst>
            </p:cNvPr>
            <p:cNvCxnSpPr/>
            <p:nvPr/>
          </p:nvCxnSpPr>
          <p:spPr bwMode="gray">
            <a:xfrm>
              <a:off x="6087963" y="2348676"/>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91" name="Gerade Verbindung 51">
              <a:extLst>
                <a:ext uri="{FF2B5EF4-FFF2-40B4-BE49-F238E27FC236}">
                  <a16:creationId xmlns:a16="http://schemas.microsoft.com/office/drawing/2014/main" id="{B0C4F677-F144-4622-B45E-F2864597FE9E}"/>
                </a:ext>
              </a:extLst>
            </p:cNvPr>
            <p:cNvCxnSpPr/>
            <p:nvPr/>
          </p:nvCxnSpPr>
          <p:spPr bwMode="gray">
            <a:xfrm>
              <a:off x="6538049" y="2348676"/>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pic>
        <p:nvPicPr>
          <p:cNvPr id="93" name="Picture 9">
            <a:extLst>
              <a:ext uri="{FF2B5EF4-FFF2-40B4-BE49-F238E27FC236}">
                <a16:creationId xmlns:a16="http://schemas.microsoft.com/office/drawing/2014/main" id="{389E01E3-C450-4432-BF5A-5EF375C68F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4336" y="3350925"/>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
            <a:extLst>
              <a:ext uri="{FF2B5EF4-FFF2-40B4-BE49-F238E27FC236}">
                <a16:creationId xmlns:a16="http://schemas.microsoft.com/office/drawing/2014/main" id="{C42EE033-C17B-44E3-9DFA-347ED1A5E4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2347" y="1177644"/>
            <a:ext cx="216000"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47">
            <a:extLst>
              <a:ext uri="{FF2B5EF4-FFF2-40B4-BE49-F238E27FC236}">
                <a16:creationId xmlns:a16="http://schemas.microsoft.com/office/drawing/2014/main" id="{D1FA3A8C-0019-D54C-CBEA-9676E53D2306}"/>
              </a:ext>
            </a:extLst>
          </p:cNvPr>
          <p:cNvGrpSpPr/>
          <p:nvPr/>
        </p:nvGrpSpPr>
        <p:grpSpPr>
          <a:xfrm>
            <a:off x="4378839" y="1081155"/>
            <a:ext cx="1310574" cy="1503997"/>
            <a:chOff x="1686432" y="1027605"/>
            <a:chExt cx="1310574" cy="1503997"/>
          </a:xfrm>
        </p:grpSpPr>
        <p:sp>
          <p:nvSpPr>
            <p:cNvPr id="12" name="Inhaltsplatzhalter 2">
              <a:extLst>
                <a:ext uri="{FF2B5EF4-FFF2-40B4-BE49-F238E27FC236}">
                  <a16:creationId xmlns:a16="http://schemas.microsoft.com/office/drawing/2014/main" id="{F66656C0-71D3-4967-86E9-D152658F9973}"/>
                </a:ext>
              </a:extLst>
            </p:cNvPr>
            <p:cNvSpPr txBox="1">
              <a:spLocks/>
            </p:cNvSpPr>
            <p:nvPr/>
          </p:nvSpPr>
          <p:spPr bwMode="gray">
            <a:xfrm>
              <a:off x="1686432" y="1027605"/>
              <a:ext cx="1310574" cy="615553"/>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cs typeface="Arial" panose="020B0604020202020204" pitchFamily="34" charset="0"/>
                </a:rPr>
                <a:t>DD.09. </a:t>
              </a:r>
              <a:r>
                <a:rPr lang="en-US" sz="1200" dirty="0">
                  <a:latin typeface="Mark Pro" panose="020B0504020201010104" pitchFamily="34" charset="77"/>
                  <a:cs typeface="Arial" panose="020B0604020202020204" pitchFamily="34" charset="0"/>
                </a:rPr>
                <a:t>(TBD)</a:t>
              </a:r>
            </a:p>
            <a:p>
              <a:pPr>
                <a:spcBef>
                  <a:spcPts val="0"/>
                </a:spcBef>
              </a:pPr>
              <a:r>
                <a:rPr lang="en-US" sz="800" b="1" dirty="0">
                  <a:latin typeface="Mark Pro" panose="020B0504020201010104" pitchFamily="34" charset="77"/>
                  <a:cs typeface="Arial" panose="020B0604020202020204" pitchFamily="34" charset="0"/>
                </a:rPr>
                <a:t>Breakfast at HQI </a:t>
              </a:r>
              <a:r>
                <a:rPr lang="en-US" sz="800" dirty="0">
                  <a:latin typeface="Mark Pro" panose="020B0504020201010104" pitchFamily="34" charset="77"/>
                  <a:cs typeface="Arial" panose="020B0604020202020204" pitchFamily="34" charset="0"/>
                </a:rPr>
                <a:t>with Q&amp;A on the values with Warwick and Chris</a:t>
              </a:r>
            </a:p>
          </p:txBody>
        </p:sp>
        <p:cxnSp>
          <p:nvCxnSpPr>
            <p:cNvPr id="13" name="Gerade Verbindung 43">
              <a:extLst>
                <a:ext uri="{FF2B5EF4-FFF2-40B4-BE49-F238E27FC236}">
                  <a16:creationId xmlns:a16="http://schemas.microsoft.com/office/drawing/2014/main" id="{30D46769-465D-A88A-FAAA-4FB2651CDA6B}"/>
                </a:ext>
              </a:extLst>
            </p:cNvPr>
            <p:cNvCxnSpPr/>
            <p:nvPr/>
          </p:nvCxnSpPr>
          <p:spPr bwMode="gray">
            <a:xfrm>
              <a:off x="1686432" y="1703602"/>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 Verbindung 44">
              <a:extLst>
                <a:ext uri="{FF2B5EF4-FFF2-40B4-BE49-F238E27FC236}">
                  <a16:creationId xmlns:a16="http://schemas.microsoft.com/office/drawing/2014/main" id="{449814DD-0A73-667D-D79E-E8E6F402BECE}"/>
                </a:ext>
              </a:extLst>
            </p:cNvPr>
            <p:cNvCxnSpPr/>
            <p:nvPr/>
          </p:nvCxnSpPr>
          <p:spPr bwMode="gray">
            <a:xfrm>
              <a:off x="2138096" y="1703602"/>
              <a:ext cx="0" cy="82800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9E70F4A-FAFD-8967-FA2A-7A7D5EAB84AB}"/>
              </a:ext>
            </a:extLst>
          </p:cNvPr>
          <p:cNvGrpSpPr/>
          <p:nvPr/>
        </p:nvGrpSpPr>
        <p:grpSpPr>
          <a:xfrm>
            <a:off x="5365913" y="3164672"/>
            <a:ext cx="1370541" cy="952664"/>
            <a:chOff x="7349499" y="3076146"/>
            <a:chExt cx="1370541" cy="952664"/>
          </a:xfrm>
        </p:grpSpPr>
        <p:sp>
          <p:nvSpPr>
            <p:cNvPr id="16" name="Inhaltsplatzhalter 2">
              <a:extLst>
                <a:ext uri="{FF2B5EF4-FFF2-40B4-BE49-F238E27FC236}">
                  <a16:creationId xmlns:a16="http://schemas.microsoft.com/office/drawing/2014/main" id="{A93B2E09-3CDA-DD87-0FF3-16C1563364F2}"/>
                </a:ext>
              </a:extLst>
            </p:cNvPr>
            <p:cNvSpPr txBox="1">
              <a:spLocks/>
            </p:cNvSpPr>
            <p:nvPr/>
          </p:nvSpPr>
          <p:spPr bwMode="gray">
            <a:xfrm>
              <a:off x="7349499" y="3290146"/>
              <a:ext cx="1370541" cy="738664"/>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DD.10. </a:t>
              </a:r>
              <a:r>
                <a:rPr lang="en-US" sz="1200" dirty="0">
                  <a:latin typeface="Mark Pro" panose="020B0504020201010104" pitchFamily="34" charset="77"/>
                  <a:cs typeface="Arial" panose="020B0604020202020204" pitchFamily="34" charset="0"/>
                </a:rPr>
                <a:t>(TBD)</a:t>
              </a:r>
            </a:p>
            <a:p>
              <a:pPr>
                <a:spcBef>
                  <a:spcPts val="0"/>
                </a:spcBef>
              </a:pPr>
              <a:r>
                <a:rPr lang="en-US" sz="800" dirty="0">
                  <a:latin typeface="Mark Pro" panose="020B0504020201010104" pitchFamily="34" charset="77"/>
                  <a:cs typeface="Arial" panose="020B0604020202020204" pitchFamily="34" charset="0"/>
                </a:rPr>
                <a:t>Global recording of </a:t>
              </a:r>
              <a:r>
                <a:rPr lang="en-US" sz="800" b="1" dirty="0">
                  <a:latin typeface="Mark Pro" panose="020B0504020201010104" pitchFamily="34" charset="77"/>
                  <a:cs typeface="Arial" panose="020B0604020202020204" pitchFamily="34" charset="0"/>
                </a:rPr>
                <a:t>video statements</a:t>
              </a:r>
              <a:r>
                <a:rPr lang="en-US" sz="800" dirty="0">
                  <a:latin typeface="Mark Pro" panose="020B0504020201010104" pitchFamily="34" charset="77"/>
                  <a:cs typeface="Arial" panose="020B0604020202020204" pitchFamily="34" charset="0"/>
                </a:rPr>
                <a:t> by Swissport staff on meaning of values in everyday work life.</a:t>
              </a:r>
            </a:p>
          </p:txBody>
        </p:sp>
        <p:cxnSp>
          <p:nvCxnSpPr>
            <p:cNvPr id="17" name="Gerade Verbindung 58">
              <a:extLst>
                <a:ext uri="{FF2B5EF4-FFF2-40B4-BE49-F238E27FC236}">
                  <a16:creationId xmlns:a16="http://schemas.microsoft.com/office/drawing/2014/main" id="{8EB60A78-FC8B-8A81-538E-5BBEB9638E51}"/>
                </a:ext>
              </a:extLst>
            </p:cNvPr>
            <p:cNvCxnSpPr/>
            <p:nvPr/>
          </p:nvCxnSpPr>
          <p:spPr bwMode="gray">
            <a:xfrm flipV="1">
              <a:off x="7349500" y="3224349"/>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 Verbindung 59">
              <a:extLst>
                <a:ext uri="{FF2B5EF4-FFF2-40B4-BE49-F238E27FC236}">
                  <a16:creationId xmlns:a16="http://schemas.microsoft.com/office/drawing/2014/main" id="{3096D3D8-B05A-71DA-E940-FF4790E27286}"/>
                </a:ext>
              </a:extLst>
            </p:cNvPr>
            <p:cNvCxnSpPr/>
            <p:nvPr/>
          </p:nvCxnSpPr>
          <p:spPr bwMode="gray">
            <a:xfrm flipV="1">
              <a:off x="7799963" y="3076146"/>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pic>
        <p:nvPicPr>
          <p:cNvPr id="19" name="Picture 9">
            <a:extLst>
              <a:ext uri="{FF2B5EF4-FFF2-40B4-BE49-F238E27FC236}">
                <a16:creationId xmlns:a16="http://schemas.microsoft.com/office/drawing/2014/main" id="{9A359E5F-81D6-1674-2920-5C7B4C0860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3097" y="3326346"/>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a:extLst>
              <a:ext uri="{FF2B5EF4-FFF2-40B4-BE49-F238E27FC236}">
                <a16:creationId xmlns:a16="http://schemas.microsoft.com/office/drawing/2014/main" id="{71CAE0A6-8A15-4AAF-9C48-B16C61FEF3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0985" y="1768818"/>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54" name="Inhaltsplatzhalter 2">
            <a:extLst>
              <a:ext uri="{FF2B5EF4-FFF2-40B4-BE49-F238E27FC236}">
                <a16:creationId xmlns:a16="http://schemas.microsoft.com/office/drawing/2014/main" id="{BE737129-A53A-4F97-8471-230A176A0503}"/>
              </a:ext>
            </a:extLst>
          </p:cNvPr>
          <p:cNvSpPr txBox="1">
            <a:spLocks/>
          </p:cNvSpPr>
          <p:nvPr/>
        </p:nvSpPr>
        <p:spPr bwMode="gray">
          <a:xfrm>
            <a:off x="6668754" y="831945"/>
            <a:ext cx="1310574" cy="615553"/>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DD.12. </a:t>
            </a:r>
            <a:r>
              <a:rPr lang="en-US" sz="1200" dirty="0">
                <a:latin typeface="Mark Pro" panose="020B0504020201010104" pitchFamily="34" charset="77"/>
                <a:ea typeface="+mj-ea"/>
                <a:cs typeface="Arial" panose="020B0604020202020204" pitchFamily="34" charset="0"/>
              </a:rPr>
              <a:t>(TBD)</a:t>
            </a:r>
          </a:p>
          <a:p>
            <a:pPr>
              <a:spcBef>
                <a:spcPts val="0"/>
              </a:spcBef>
            </a:pPr>
            <a:r>
              <a:rPr lang="en-US" sz="800" b="1" dirty="0">
                <a:latin typeface="Mark Pro" panose="020B0504020201010104" pitchFamily="34" charset="77"/>
                <a:cs typeface="Arial" panose="020B0604020202020204" pitchFamily="34" charset="0"/>
              </a:rPr>
              <a:t>Branded items </a:t>
            </a:r>
            <a:r>
              <a:rPr lang="en-US" sz="800" dirty="0">
                <a:latin typeface="Mark Pro" panose="020B0504020201010104" pitchFamily="34" charset="77"/>
                <a:cs typeface="Arial" panose="020B0604020202020204" pitchFamily="34" charset="0"/>
              </a:rPr>
              <a:t>to ensure visual presence of values beyond the launch phase.</a:t>
            </a:r>
          </a:p>
        </p:txBody>
      </p:sp>
      <p:cxnSp>
        <p:nvCxnSpPr>
          <p:cNvPr id="55" name="Gerade Verbindung 50">
            <a:extLst>
              <a:ext uri="{FF2B5EF4-FFF2-40B4-BE49-F238E27FC236}">
                <a16:creationId xmlns:a16="http://schemas.microsoft.com/office/drawing/2014/main" id="{99293042-6B6A-4BD3-835E-4DFEE05653D3}"/>
              </a:ext>
            </a:extLst>
          </p:cNvPr>
          <p:cNvCxnSpPr/>
          <p:nvPr/>
        </p:nvCxnSpPr>
        <p:spPr bwMode="gray">
          <a:xfrm>
            <a:off x="6668751" y="1499689"/>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 Verbindung 51">
            <a:extLst>
              <a:ext uri="{FF2B5EF4-FFF2-40B4-BE49-F238E27FC236}">
                <a16:creationId xmlns:a16="http://schemas.microsoft.com/office/drawing/2014/main" id="{314F32F3-CE03-4741-B4C6-3E07067F79D5}"/>
              </a:ext>
            </a:extLst>
          </p:cNvPr>
          <p:cNvCxnSpPr/>
          <p:nvPr/>
        </p:nvCxnSpPr>
        <p:spPr bwMode="gray">
          <a:xfrm>
            <a:off x="7118837" y="1507308"/>
            <a:ext cx="0" cy="108000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0" name="Arrow: Down 19">
            <a:extLst>
              <a:ext uri="{FF2B5EF4-FFF2-40B4-BE49-F238E27FC236}">
                <a16:creationId xmlns:a16="http://schemas.microsoft.com/office/drawing/2014/main" id="{5516AE43-1767-4BF4-9C9C-1B9252987E77}"/>
              </a:ext>
            </a:extLst>
          </p:cNvPr>
          <p:cNvSpPr/>
          <p:nvPr/>
        </p:nvSpPr>
        <p:spPr>
          <a:xfrm>
            <a:off x="3352800" y="1409398"/>
            <a:ext cx="237471" cy="294198"/>
          </a:xfrm>
          <a:prstGeom prst="downArrow">
            <a:avLst>
              <a:gd name="adj1" fmla="val 37165"/>
              <a:gd name="adj2" fmla="val 53209"/>
            </a:avLst>
          </a:prstGeom>
          <a:solidFill>
            <a:srgbClr val="D70F0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CH" sz="1200" dirty="0" err="1">
              <a:solidFill>
                <a:schemeClr val="tx1"/>
              </a:solidFill>
            </a:endParaRPr>
          </a:p>
        </p:txBody>
      </p:sp>
    </p:spTree>
    <p:extLst>
      <p:ext uri="{BB962C8B-B14F-4D97-AF65-F5344CB8AC3E}">
        <p14:creationId xmlns:p14="http://schemas.microsoft.com/office/powerpoint/2010/main" val="32005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dirty="0">
                <a:latin typeface="Mark Pro" panose="020B0504020201010104" pitchFamily="34" charset="0"/>
              </a:rPr>
              <a:t>Bringing our values to life</a:t>
            </a:r>
            <a:br>
              <a:rPr lang="en-US" dirty="0">
                <a:latin typeface="Mark Pro" panose="020B0504020201010104" pitchFamily="34" charset="0"/>
              </a:rPr>
            </a:br>
            <a:r>
              <a:rPr lang="en-US" b="0" dirty="0">
                <a:latin typeface="Mark Pro" panose="020B0504020201010104" pitchFamily="34" charset="0"/>
              </a:rPr>
              <a:t>microsite for leaders: Access </a:t>
            </a:r>
            <a:r>
              <a:rPr lang="en-US" b="0" dirty="0">
                <a:solidFill>
                  <a:srgbClr val="D70F0A"/>
                </a:solidFill>
                <a:latin typeface="Mark Pro" panose="020B0504020201010104" pitchFamily="34" charset="0"/>
                <a:hlinkClick r:id="rId7">
                  <a:extLst>
                    <a:ext uri="{A12FA001-AC4F-418D-AE19-62706E023703}">
                      <ahyp:hlinkClr xmlns:ahyp="http://schemas.microsoft.com/office/drawing/2018/hyperlinkcolor" val="tx"/>
                    </a:ext>
                  </a:extLst>
                </a:hlinkClick>
              </a:rPr>
              <a:t>here</a:t>
            </a:r>
            <a:endParaRPr lang="en-US" sz="1800" b="0" dirty="0">
              <a:solidFill>
                <a:srgbClr val="D70F0A"/>
              </a:solidFill>
              <a:latin typeface="Mark Pro" panose="020B0504020201010104" pitchFamily="34" charset="0"/>
            </a:endParaRPr>
          </a:p>
        </p:txBody>
      </p:sp>
      <p:sp>
        <p:nvSpPr>
          <p:cNvPr id="4" name="Date Placeholder 3">
            <a:extLst>
              <a:ext uri="{FF2B5EF4-FFF2-40B4-BE49-F238E27FC236}">
                <a16:creationId xmlns:a16="http://schemas.microsoft.com/office/drawing/2014/main" id="{79D477F7-76D9-4B1D-8418-BA099D1666D9}"/>
              </a:ext>
            </a:extLst>
          </p:cNvPr>
          <p:cNvSpPr>
            <a:spLocks noGrp="1"/>
          </p:cNvSpPr>
          <p:nvPr>
            <p:ph type="dt" sz="half" idx="10"/>
          </p:nvPr>
        </p:nvSpPr>
        <p:spPr/>
        <p:txBody>
          <a:bodyPr/>
          <a:lstStyle/>
          <a:p>
            <a:r>
              <a:rPr lang="en-CH" noProof="0"/>
              <a:t>25/07/2023</a:t>
            </a:r>
            <a:endParaRPr lang="en-US" noProof="0" dirty="0"/>
          </a:p>
        </p:txBody>
      </p:sp>
      <p:sp>
        <p:nvSpPr>
          <p:cNvPr id="6" name="Footer Placeholder 5">
            <a:extLst>
              <a:ext uri="{FF2B5EF4-FFF2-40B4-BE49-F238E27FC236}">
                <a16:creationId xmlns:a16="http://schemas.microsoft.com/office/drawing/2014/main" id="{F0F659D2-AF4C-44A5-BFD7-7CE60167D959}"/>
              </a:ext>
            </a:extLst>
          </p:cNvPr>
          <p:cNvSpPr>
            <a:spLocks noGrp="1"/>
          </p:cNvSpPr>
          <p:nvPr>
            <p:ph type="ftr" sz="quarter" idx="11"/>
          </p:nvPr>
        </p:nvSpPr>
        <p:spPr/>
        <p:txBody>
          <a:bodyPr/>
          <a:lstStyle/>
          <a:p>
            <a:r>
              <a:rPr lang="en-US" noProof="0" dirty="0"/>
              <a:t>Group Communications</a:t>
            </a:r>
          </a:p>
        </p:txBody>
      </p:sp>
      <p:sp>
        <p:nvSpPr>
          <p:cNvPr id="5" name="Slide Number Placeholder 4">
            <a:extLst>
              <a:ext uri="{FF2B5EF4-FFF2-40B4-BE49-F238E27FC236}">
                <a16:creationId xmlns:a16="http://schemas.microsoft.com/office/drawing/2014/main" id="{B085FE40-EA56-367B-3171-855B96FED034}"/>
              </a:ext>
            </a:extLst>
          </p:cNvPr>
          <p:cNvSpPr>
            <a:spLocks noGrp="1"/>
          </p:cNvSpPr>
          <p:nvPr>
            <p:ph type="sldNum" sz="quarter" idx="12"/>
          </p:nvPr>
        </p:nvSpPr>
        <p:spPr/>
        <p:txBody>
          <a:bodyPr/>
          <a:lstStyle/>
          <a:p>
            <a:r>
              <a:rPr lang="en-US" noProof="0"/>
              <a:t>Page </a:t>
            </a:r>
            <a:fld id="{DF769038-09FF-442B-BCC7-D20D922EF904}" type="slidenum">
              <a:rPr lang="en-US" noProof="0" smtClean="0"/>
              <a:pPr/>
              <a:t>5</a:t>
            </a:fld>
            <a:endParaRPr lang="en-US" noProof="0"/>
          </a:p>
        </p:txBody>
      </p:sp>
      <p:pic>
        <p:nvPicPr>
          <p:cNvPr id="10" name="Picture 9">
            <a:extLst>
              <a:ext uri="{FF2B5EF4-FFF2-40B4-BE49-F238E27FC236}">
                <a16:creationId xmlns:a16="http://schemas.microsoft.com/office/drawing/2014/main" id="{BE6717BB-E2D1-41C4-B482-43B21CABE029}"/>
              </a:ext>
            </a:extLst>
          </p:cNvPr>
          <p:cNvPicPr>
            <a:picLocks noChangeAspect="1"/>
          </p:cNvPicPr>
          <p:nvPr/>
        </p:nvPicPr>
        <p:blipFill>
          <a:blip r:embed="rId8"/>
          <a:stretch>
            <a:fillRect/>
          </a:stretch>
        </p:blipFill>
        <p:spPr>
          <a:xfrm>
            <a:off x="326065" y="1425296"/>
            <a:ext cx="7945581" cy="2657604"/>
          </a:xfrm>
          <a:prstGeom prst="rect">
            <a:avLst/>
          </a:prstGeom>
        </p:spPr>
      </p:pic>
    </p:spTree>
    <p:extLst>
      <p:ext uri="{BB962C8B-B14F-4D97-AF65-F5344CB8AC3E}">
        <p14:creationId xmlns:p14="http://schemas.microsoft.com/office/powerpoint/2010/main" val="2286822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Key visuals</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An emotional framing</a:t>
            </a:r>
          </a:p>
        </p:txBody>
      </p:sp>
      <p:pic>
        <p:nvPicPr>
          <p:cNvPr id="13" name="Picture 12">
            <a:extLst>
              <a:ext uri="{FF2B5EF4-FFF2-40B4-BE49-F238E27FC236}">
                <a16:creationId xmlns:a16="http://schemas.microsoft.com/office/drawing/2014/main" id="{33FF52E3-DD47-40FF-9C5C-CED756A96E4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53020" y="1026005"/>
            <a:ext cx="2561595" cy="3615302"/>
          </a:xfrm>
          <a:prstGeom prst="rect">
            <a:avLst/>
          </a:prstGeom>
        </p:spPr>
      </p:pic>
      <p:pic>
        <p:nvPicPr>
          <p:cNvPr id="15" name="Picture 14">
            <a:extLst>
              <a:ext uri="{FF2B5EF4-FFF2-40B4-BE49-F238E27FC236}">
                <a16:creationId xmlns:a16="http://schemas.microsoft.com/office/drawing/2014/main" id="{44E7CD4F-31F2-455C-B8BD-67A2FDFD82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5533" y="1026005"/>
            <a:ext cx="2566345" cy="3615303"/>
          </a:xfrm>
          <a:prstGeom prst="rect">
            <a:avLst/>
          </a:prstGeom>
        </p:spPr>
      </p:pic>
      <p:pic>
        <p:nvPicPr>
          <p:cNvPr id="16" name="Picture 15">
            <a:extLst>
              <a:ext uri="{FF2B5EF4-FFF2-40B4-BE49-F238E27FC236}">
                <a16:creationId xmlns:a16="http://schemas.microsoft.com/office/drawing/2014/main" id="{7D58BF9D-B67D-4BF5-8CB2-358542ACA7D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34283" y="1026005"/>
            <a:ext cx="2552192" cy="3615302"/>
          </a:xfrm>
          <a:prstGeom prst="rect">
            <a:avLst/>
          </a:prstGeom>
        </p:spPr>
      </p:pic>
      <p:sp>
        <p:nvSpPr>
          <p:cNvPr id="3" name="Slide Number Placeholder 2">
            <a:extLst>
              <a:ext uri="{FF2B5EF4-FFF2-40B4-BE49-F238E27FC236}">
                <a16:creationId xmlns:a16="http://schemas.microsoft.com/office/drawing/2014/main" id="{39CCBA72-A6DE-4CE0-867C-D823A008B8E0}"/>
              </a:ext>
            </a:extLst>
          </p:cNvPr>
          <p:cNvSpPr>
            <a:spLocks noGrp="1"/>
          </p:cNvSpPr>
          <p:nvPr>
            <p:ph type="sldNum" sz="quarter" idx="12"/>
          </p:nvPr>
        </p:nvSpPr>
        <p:spPr/>
        <p:txBody>
          <a:bodyPr/>
          <a:lstStyle/>
          <a:p>
            <a:r>
              <a:rPr lang="en-US" noProof="0"/>
              <a:t>Page </a:t>
            </a:r>
            <a:fld id="{DF769038-09FF-442B-BCC7-D20D922EF904}" type="slidenum">
              <a:rPr lang="en-US" noProof="0" smtClean="0"/>
              <a:pPr/>
              <a:t>6</a:t>
            </a:fld>
            <a:endParaRPr lang="en-US" noProof="0"/>
          </a:p>
        </p:txBody>
      </p:sp>
    </p:spTree>
    <p:extLst>
      <p:ext uri="{BB962C8B-B14F-4D97-AF65-F5344CB8AC3E}">
        <p14:creationId xmlns:p14="http://schemas.microsoft.com/office/powerpoint/2010/main" val="617933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Key visuals</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An emotional framing</a:t>
            </a:r>
          </a:p>
        </p:txBody>
      </p:sp>
      <p:pic>
        <p:nvPicPr>
          <p:cNvPr id="13" name="Picture 12">
            <a:extLst>
              <a:ext uri="{FF2B5EF4-FFF2-40B4-BE49-F238E27FC236}">
                <a16:creationId xmlns:a16="http://schemas.microsoft.com/office/drawing/2014/main" id="{33FF52E3-DD47-40FF-9C5C-CED756A96E4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053020" y="1029639"/>
            <a:ext cx="2561595" cy="3608033"/>
          </a:xfrm>
          <a:prstGeom prst="rect">
            <a:avLst/>
          </a:prstGeom>
        </p:spPr>
      </p:pic>
      <p:pic>
        <p:nvPicPr>
          <p:cNvPr id="16" name="Picture 15">
            <a:extLst>
              <a:ext uri="{FF2B5EF4-FFF2-40B4-BE49-F238E27FC236}">
                <a16:creationId xmlns:a16="http://schemas.microsoft.com/office/drawing/2014/main" id="{7D58BF9D-B67D-4BF5-8CB2-358542ACA7DA}"/>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3234283" y="1033587"/>
            <a:ext cx="2552192" cy="3600137"/>
          </a:xfrm>
          <a:prstGeom prst="rect">
            <a:avLst/>
          </a:prstGeom>
        </p:spPr>
      </p:pic>
      <p:pic>
        <p:nvPicPr>
          <p:cNvPr id="10" name="Picture 9">
            <a:extLst>
              <a:ext uri="{FF2B5EF4-FFF2-40B4-BE49-F238E27FC236}">
                <a16:creationId xmlns:a16="http://schemas.microsoft.com/office/drawing/2014/main" id="{821C647C-B952-4F26-A376-5D3C58D5BAF1}"/>
              </a:ext>
            </a:extLst>
          </p:cNvPr>
          <p:cNvPicPr>
            <a:picLocks noChangeAspect="1"/>
          </p:cNvPicPr>
          <p:nvPr/>
        </p:nvPicPr>
        <p:blipFill>
          <a:blip r:embed="rId9"/>
          <a:srcRect/>
          <a:stretch/>
        </p:blipFill>
        <p:spPr>
          <a:xfrm>
            <a:off x="398248" y="1031194"/>
            <a:ext cx="2560914" cy="3604924"/>
          </a:xfrm>
          <a:prstGeom prst="rect">
            <a:avLst/>
          </a:prstGeom>
        </p:spPr>
      </p:pic>
      <p:sp>
        <p:nvSpPr>
          <p:cNvPr id="3" name="Slide Number Placeholder 2">
            <a:extLst>
              <a:ext uri="{FF2B5EF4-FFF2-40B4-BE49-F238E27FC236}">
                <a16:creationId xmlns:a16="http://schemas.microsoft.com/office/drawing/2014/main" id="{CB63FF1D-65C2-4023-8382-12067BDC4C9E}"/>
              </a:ext>
            </a:extLst>
          </p:cNvPr>
          <p:cNvSpPr>
            <a:spLocks noGrp="1"/>
          </p:cNvSpPr>
          <p:nvPr>
            <p:ph type="sldNum" sz="quarter" idx="12"/>
          </p:nvPr>
        </p:nvSpPr>
        <p:spPr/>
        <p:txBody>
          <a:bodyPr/>
          <a:lstStyle/>
          <a:p>
            <a:r>
              <a:rPr lang="en-US" noProof="0"/>
              <a:t>Page </a:t>
            </a:r>
            <a:fld id="{DF769038-09FF-442B-BCC7-D20D922EF904}" type="slidenum">
              <a:rPr lang="en-US" noProof="0" smtClean="0"/>
              <a:pPr/>
              <a:t>7</a:t>
            </a:fld>
            <a:endParaRPr lang="en-US" noProof="0"/>
          </a:p>
        </p:txBody>
      </p:sp>
    </p:spTree>
    <p:extLst>
      <p:ext uri="{BB962C8B-B14F-4D97-AF65-F5344CB8AC3E}">
        <p14:creationId xmlns:p14="http://schemas.microsoft.com/office/powerpoint/2010/main" val="152047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a:solidFill>
                <a:schemeClr val="tx1"/>
              </a:solidFill>
              <a:latin typeface="Mark Pro" panose="020B0504020201010104" pitchFamily="34" charset="0"/>
              <a:ea typeface="+mj-ea"/>
              <a:cs typeface="+mj-cs"/>
              <a:sym typeface="Arial"/>
            </a:endParaRPr>
          </a:p>
        </p:txBody>
      </p:sp>
      <p:sp>
        <p:nvSpPr>
          <p:cNvPr id="4" name="Inhaltsplatzhalter 3"/>
          <p:cNvSpPr>
            <a:spLocks noGrp="1"/>
          </p:cNvSpPr>
          <p:nvPr>
            <p:ph idx="1"/>
          </p:nvPr>
        </p:nvSpPr>
        <p:spPr/>
        <p:txBody>
          <a:bodyPr/>
          <a:lstStyle/>
          <a:p>
            <a:br>
              <a:rPr lang="en-CH" sz="1400" dirty="0">
                <a:solidFill>
                  <a:schemeClr val="tx1"/>
                </a:solidFill>
              </a:rPr>
            </a:br>
            <a:r>
              <a:rPr lang="en-GB" sz="2400" b="1" dirty="0"/>
              <a:t>Our </a:t>
            </a:r>
            <a:r>
              <a:rPr lang="en-GB" sz="2400" b="1" dirty="0">
                <a:solidFill>
                  <a:srgbClr val="D70F0A"/>
                </a:solidFill>
              </a:rPr>
              <a:t>Corporate Values </a:t>
            </a:r>
            <a:r>
              <a:rPr lang="en-GB" sz="2400" b="1" dirty="0"/>
              <a:t>guide us</a:t>
            </a:r>
            <a:r>
              <a:rPr lang="en-GB" sz="2400" b="1" dirty="0">
                <a:solidFill>
                  <a:schemeClr val="tx1"/>
                </a:solidFill>
              </a:rPr>
              <a:t> on how to act and deliver</a:t>
            </a:r>
            <a:r>
              <a:rPr lang="en-GB" sz="2400" b="1" dirty="0"/>
              <a:t>.</a:t>
            </a:r>
            <a:endParaRPr lang="en-US" noProof="0" dirty="0">
              <a:latin typeface="Mark Pro" panose="020B0504020201010104" pitchFamily="34" charset="77"/>
            </a:endParaRPr>
          </a:p>
        </p:txBody>
      </p:sp>
      <p:sp>
        <p:nvSpPr>
          <p:cNvPr id="5" name="Datumsplatzhalter 4"/>
          <p:cNvSpPr>
            <a:spLocks noGrp="1"/>
          </p:cNvSpPr>
          <p:nvPr>
            <p:ph type="dt" sz="half" idx="14"/>
          </p:nvPr>
        </p:nvSpPr>
        <p:spPr/>
        <p:txBody>
          <a:bodyPr/>
          <a:lstStyle/>
          <a:p>
            <a:r>
              <a:rPr lang="en-CH">
                <a:latin typeface="Mark Pro" panose="020B0504020201010104" pitchFamily="34" charset="77"/>
              </a:rPr>
              <a:t>25/07/2023</a:t>
            </a:r>
            <a:endParaRPr lang="en-US">
              <a:latin typeface="Mark Pro" panose="020B0504020201010104" pitchFamily="34" charset="77"/>
            </a:endParaRPr>
          </a:p>
        </p:txBody>
      </p:sp>
      <p:sp>
        <p:nvSpPr>
          <p:cNvPr id="2" name="Fußzeilenplatzhalter 1"/>
          <p:cNvSpPr>
            <a:spLocks noGrp="1"/>
          </p:cNvSpPr>
          <p:nvPr>
            <p:ph type="ftr" sz="quarter" idx="15"/>
          </p:nvPr>
        </p:nvSpPr>
        <p:spPr/>
        <p:txBody>
          <a:bodyPr/>
          <a:lstStyle/>
          <a:p>
            <a:r>
              <a:rPr lang="en-US">
                <a:latin typeface="Mark Pro" panose="020B0504020201010104" pitchFamily="34" charset="77"/>
              </a:rPr>
              <a:t>Group Communications</a:t>
            </a:r>
          </a:p>
        </p:txBody>
      </p:sp>
      <p:sp>
        <p:nvSpPr>
          <p:cNvPr id="12" name="Picture Placeholder 11">
            <a:extLst>
              <a:ext uri="{FF2B5EF4-FFF2-40B4-BE49-F238E27FC236}">
                <a16:creationId xmlns:a16="http://schemas.microsoft.com/office/drawing/2014/main" id="{0AC4FF3A-ECEB-F58A-220B-F02B24FE9BFF}"/>
              </a:ext>
            </a:extLst>
          </p:cNvPr>
          <p:cNvSpPr>
            <a:spLocks noGrp="1"/>
          </p:cNvSpPr>
          <p:nvPr>
            <p:ph type="pic" sz="quarter" idx="13"/>
          </p:nvPr>
        </p:nvSpPr>
        <p:spPr/>
      </p:sp>
      <p:sp>
        <p:nvSpPr>
          <p:cNvPr id="6" name="Slide Number Placeholder 5">
            <a:extLst>
              <a:ext uri="{FF2B5EF4-FFF2-40B4-BE49-F238E27FC236}">
                <a16:creationId xmlns:a16="http://schemas.microsoft.com/office/drawing/2014/main" id="{6BA48594-7939-4C14-87D2-4BAAD4B724E0}"/>
              </a:ext>
            </a:extLst>
          </p:cNvPr>
          <p:cNvSpPr>
            <a:spLocks noGrp="1"/>
          </p:cNvSpPr>
          <p:nvPr>
            <p:ph type="sldNum" sz="quarter" idx="16"/>
          </p:nvPr>
        </p:nvSpPr>
        <p:spPr/>
        <p:txBody>
          <a:bodyPr/>
          <a:lstStyle/>
          <a:p>
            <a:r>
              <a:rPr lang="en-US" noProof="0"/>
              <a:t>Page </a:t>
            </a:r>
            <a:fld id="{DF769038-09FF-442B-BCC7-D20D922EF904}" type="slidenum">
              <a:rPr lang="en-US" noProof="0" smtClean="0"/>
              <a:pPr/>
              <a:t>8</a:t>
            </a:fld>
            <a:endParaRPr lang="en-US" noProof="0"/>
          </a:p>
        </p:txBody>
      </p:sp>
      <p:pic>
        <p:nvPicPr>
          <p:cNvPr id="3" name="Picture Placeholder 10">
            <a:extLst>
              <a:ext uri="{FF2B5EF4-FFF2-40B4-BE49-F238E27FC236}">
                <a16:creationId xmlns:a16="http://schemas.microsoft.com/office/drawing/2014/main" id="{A8776AEF-E58B-768B-D62E-EC15511E5A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1"/>
            <a:ext cx="2730230" cy="5143501"/>
          </a:xfrm>
          <a:prstGeom prst="rect">
            <a:avLst/>
          </a:prstGeom>
        </p:spPr>
      </p:pic>
    </p:spTree>
    <p:extLst>
      <p:ext uri="{BB962C8B-B14F-4D97-AF65-F5344CB8AC3E}">
        <p14:creationId xmlns:p14="http://schemas.microsoft.com/office/powerpoint/2010/main" val="34593921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9">
            <a:extLst>
              <a:ext uri="{FF2B5EF4-FFF2-40B4-BE49-F238E27FC236}">
                <a16:creationId xmlns:a16="http://schemas.microsoft.com/office/drawing/2014/main" id="{11E62B24-DCD1-0781-3D9B-FC3A0C7097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9427" y="799326"/>
            <a:ext cx="1771559" cy="1772424"/>
          </a:xfrm>
          <a:prstGeom prst="ellipse">
            <a:avLst/>
          </a:prstGeom>
        </p:spPr>
      </p:pic>
      <p:sp>
        <p:nvSpPr>
          <p:cNvPr id="15" name="TextBox 14">
            <a:extLst>
              <a:ext uri="{FF2B5EF4-FFF2-40B4-BE49-F238E27FC236}">
                <a16:creationId xmlns:a16="http://schemas.microsoft.com/office/drawing/2014/main" id="{53140AEF-E824-3679-9BBE-A0F5E9B17680}"/>
              </a:ext>
            </a:extLst>
          </p:cNvPr>
          <p:cNvSpPr txBox="1"/>
          <p:nvPr/>
        </p:nvSpPr>
        <p:spPr>
          <a:xfrm>
            <a:off x="2529136" y="1493951"/>
            <a:ext cx="2907847" cy="492443"/>
          </a:xfrm>
          <a:prstGeom prst="rect">
            <a:avLst/>
          </a:prstGeom>
          <a:noFill/>
        </p:spPr>
        <p:txBody>
          <a:bodyPr wrap="none" lIns="0" tIns="0" rIns="0" bIns="0" rtlCol="0">
            <a:spAutoFit/>
          </a:bodyPr>
          <a:lstStyle/>
          <a:p>
            <a:r>
              <a:rPr lang="de-CH" sz="3200" b="1" dirty="0"/>
              <a:t>Show </a:t>
            </a:r>
            <a:r>
              <a:rPr lang="de-CH" sz="3200" b="1" dirty="0" err="1"/>
              <a:t>you</a:t>
            </a:r>
            <a:r>
              <a:rPr lang="de-CH" sz="3200" b="1" dirty="0"/>
              <a:t> care</a:t>
            </a:r>
            <a:endParaRPr lang="en-CH" sz="3200" b="1" dirty="0"/>
          </a:p>
        </p:txBody>
      </p:sp>
      <p:sp>
        <p:nvSpPr>
          <p:cNvPr id="6" name="TextBox 5">
            <a:extLst>
              <a:ext uri="{FF2B5EF4-FFF2-40B4-BE49-F238E27FC236}">
                <a16:creationId xmlns:a16="http://schemas.microsoft.com/office/drawing/2014/main" id="{F3DF44DA-D148-AB59-232C-B12897FA8EE6}"/>
              </a:ext>
            </a:extLst>
          </p:cNvPr>
          <p:cNvSpPr txBox="1"/>
          <p:nvPr/>
        </p:nvSpPr>
        <p:spPr>
          <a:xfrm>
            <a:off x="2427533" y="2263738"/>
            <a:ext cx="6247040" cy="1569660"/>
          </a:xfrm>
          <a:prstGeom prst="rect">
            <a:avLst/>
          </a:prstGeom>
          <a:noFill/>
        </p:spPr>
        <p:txBody>
          <a:bodyPr wrap="square">
            <a:spAutoFit/>
          </a:bodyPr>
          <a:lstStyle/>
          <a:p>
            <a:r>
              <a:rPr lang="en-GB" sz="1600" dirty="0"/>
              <a:t>Our actions are perceived and valued from the perspective of the people around us. So whatever we do, we do it purposefully and consciously, taking in the perspective of our colleagues, customers, and passengers.</a:t>
            </a:r>
            <a:r>
              <a:rPr lang="en-GB" sz="1600" b="1" dirty="0">
                <a:solidFill>
                  <a:schemeClr val="tx2">
                    <a:lumMod val="75000"/>
                  </a:schemeClr>
                </a:solidFill>
              </a:rPr>
              <a:t> </a:t>
            </a:r>
          </a:p>
          <a:p>
            <a:endParaRPr lang="en-GB" sz="1600" b="1" dirty="0">
              <a:solidFill>
                <a:schemeClr val="tx2">
                  <a:lumMod val="75000"/>
                </a:schemeClr>
              </a:solidFill>
            </a:endParaRPr>
          </a:p>
          <a:p>
            <a:r>
              <a:rPr lang="en-GB" sz="1600" b="1" dirty="0"/>
              <a:t>Whenever you choose, </a:t>
            </a:r>
            <a:r>
              <a:rPr lang="en-GB" sz="1600" b="1" dirty="0">
                <a:solidFill>
                  <a:srgbClr val="D70F0A"/>
                </a:solidFill>
              </a:rPr>
              <a:t>choose to show that you care. </a:t>
            </a:r>
          </a:p>
        </p:txBody>
      </p:sp>
      <p:sp>
        <p:nvSpPr>
          <p:cNvPr id="2" name="Date Placeholder 3">
            <a:extLst>
              <a:ext uri="{FF2B5EF4-FFF2-40B4-BE49-F238E27FC236}">
                <a16:creationId xmlns:a16="http://schemas.microsoft.com/office/drawing/2014/main" id="{437CE395-5EFC-DDB5-BE4E-03252CBCF60B}"/>
              </a:ext>
            </a:extLst>
          </p:cNvPr>
          <p:cNvSpPr>
            <a:spLocks noGrp="1"/>
          </p:cNvSpPr>
          <p:nvPr>
            <p:ph type="dt" sz="half" idx="10"/>
          </p:nvPr>
        </p:nvSpPr>
        <p:spPr>
          <a:xfrm>
            <a:off x="395536" y="4908234"/>
            <a:ext cx="2133600" cy="92333"/>
          </a:xfrm>
        </p:spPr>
        <p:txBody>
          <a:bodyPr/>
          <a:lstStyle/>
          <a:p>
            <a:r>
              <a:rPr lang="en-CH" noProof="0" dirty="0"/>
              <a:t>25/07/2023</a:t>
            </a:r>
            <a:endParaRPr lang="en-US" noProof="0" dirty="0"/>
          </a:p>
        </p:txBody>
      </p:sp>
      <p:sp>
        <p:nvSpPr>
          <p:cNvPr id="3" name="Footer Placeholder 5">
            <a:extLst>
              <a:ext uri="{FF2B5EF4-FFF2-40B4-BE49-F238E27FC236}">
                <a16:creationId xmlns:a16="http://schemas.microsoft.com/office/drawing/2014/main" id="{4025249F-CD17-821E-65A6-4CD84C77ED35}"/>
              </a:ext>
            </a:extLst>
          </p:cNvPr>
          <p:cNvSpPr>
            <a:spLocks noGrp="1"/>
          </p:cNvSpPr>
          <p:nvPr>
            <p:ph type="ftr" sz="quarter" idx="11"/>
          </p:nvPr>
        </p:nvSpPr>
        <p:spPr>
          <a:xfrm>
            <a:off x="395536" y="4802895"/>
            <a:ext cx="7224464" cy="92333"/>
          </a:xfrm>
        </p:spPr>
        <p:txBody>
          <a:bodyPr/>
          <a:lstStyle/>
          <a:p>
            <a:r>
              <a:rPr lang="en-US" noProof="0" dirty="0"/>
              <a:t>Group Communications</a:t>
            </a:r>
          </a:p>
        </p:txBody>
      </p:sp>
    </p:spTree>
    <p:extLst>
      <p:ext uri="{BB962C8B-B14F-4D97-AF65-F5344CB8AC3E}">
        <p14:creationId xmlns:p14="http://schemas.microsoft.com/office/powerpoint/2010/main" val="12732881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0UQmJ_PKQOeS1IvswSMxc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tBOnUquRoKQigwR4FCqm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0UQmJ_PKQOeS1IvswSMxc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tBOnUquRoKQigwR4FCqm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0UQmJ_PKQOeS1IvswSMxc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UBiNHLAgQhqvvskhkSXHv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Uvhc2R6RBmNw9JGWFutZ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iWJfaptARwGDCgChP5Jq8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cVwhGpsRdCrtGDGogxmM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yP8uN.AoRz2fMeCjsHYL_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yP8uN.AoRz2fMeCjsHYL_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yP8uN.AoRz2fMeCjsHYL_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cVwhGpsRdCrtGDGogxmM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m2EnUOGSkeBD64DJbqVm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UQmJ_PKQOeS1IvswSMxc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cVwhGpsRdCrtGDGogxmM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cVwhGpsRdCrtGDGogxmM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iBushV2T3KbpfHlYM9SU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RiBushV2T3KbpfHlYM9SUw"/>
</p:tagLst>
</file>

<file path=ppt/theme/theme1.xml><?xml version="1.0" encoding="utf-8"?>
<a:theme xmlns:a="http://schemas.openxmlformats.org/drawingml/2006/main" name="Swissport_Master_2021">
  <a:themeElements>
    <a:clrScheme name="Benutzerdefiniert 37">
      <a:dk1>
        <a:sysClr val="windowText" lastClr="000000"/>
      </a:dk1>
      <a:lt1>
        <a:sysClr val="window" lastClr="FFFFFF"/>
      </a:lt1>
      <a:dk2>
        <a:srgbClr val="D70F0A"/>
      </a:dk2>
      <a:lt2>
        <a:srgbClr val="F1F4F7"/>
      </a:lt2>
      <a:accent1>
        <a:srgbClr val="535F69"/>
      </a:accent1>
      <a:accent2>
        <a:srgbClr val="BAC1CA"/>
      </a:accent2>
      <a:accent3>
        <a:srgbClr val="E2E6EA"/>
      </a:accent3>
      <a:accent4>
        <a:srgbClr val="F0F3F5"/>
      </a:accent4>
      <a:accent5>
        <a:srgbClr val="811905"/>
      </a:accent5>
      <a:accent6>
        <a:srgbClr val="96D4F0"/>
      </a:accent6>
      <a:hlink>
        <a:srgbClr val="535F69"/>
      </a:hlink>
      <a:folHlink>
        <a:srgbClr val="BAC1CA"/>
      </a:folHlink>
    </a:clrScheme>
    <a:fontScheme name="Benutzerdefiniert 12">
      <a:majorFont>
        <a:latin typeface="Mark Pro"/>
        <a:ea typeface=""/>
        <a:cs typeface=""/>
      </a:majorFont>
      <a:minorFont>
        <a:latin typeface="Mark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accent1"/>
          </a:solidFill>
        </a:ln>
      </a:spPr>
      <a:bodyPr lIns="72000" tIns="72000" rIns="72000" bIns="72000" rtlCol="0" anchor="ctr"/>
      <a:lstStyle>
        <a:defPPr algn="ctr">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200" dirty="0" err="1" smtClean="0"/>
        </a:defPPr>
      </a:lstStyle>
    </a:txDef>
  </a:objectDefaults>
  <a:extraClrSchemeLst/>
  <a:custClrLst>
    <a:custClr name="SP Red">
      <a:srgbClr val="D70F0A"/>
    </a:custClr>
    <a:custClr name="Black">
      <a:srgbClr val="0000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Blue Gray 100%">
      <a:srgbClr val="535F69"/>
    </a:custClr>
    <a:custClr name="Blue Gray 75%">
      <a:srgbClr val="76828D"/>
    </a:custClr>
    <a:custClr name="Blue Gray 50%">
      <a:srgbClr val="A1AAB5"/>
    </a:custClr>
    <a:custClr name="Blue Gray 35%">
      <a:srgbClr val="BAC1CA"/>
    </a:custClr>
    <a:custClr name="Blue Gray 25%">
      <a:srgbClr val="CDD2D9"/>
    </a:custClr>
    <a:custClr name="Blue Gray 15%">
      <a:srgbClr val="E2E6EA"/>
    </a:custClr>
    <a:custClr name="Blue Gray 5%">
      <a:srgbClr val="F1F4F7"/>
    </a:custClr>
    <a:custClr name="White">
      <a:srgbClr val="FFFFFF"/>
    </a:custClr>
    <a:custClr name="White">
      <a:srgbClr val="FFFFFF"/>
    </a:custClr>
    <a:custClr name="White">
      <a:srgbClr val="FFFFFF"/>
    </a:custClr>
    <a:custClr name="Dark Red">
      <a:srgbClr val="811905"/>
    </a:custClr>
    <a:custClr name="Green">
      <a:srgbClr val="C8D200"/>
    </a:custClr>
    <a:custClr name="Orange">
      <a:srgbClr val="FAA5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Bright Blue">
      <a:srgbClr val="96D4F0"/>
    </a:custClr>
    <a:custClr name="Reflex Blue">
      <a:srgbClr val="14377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20220608_Swissport_2021_PowerPoint_Template_Print_220ppi" id="{564FB02D-D423-4095-951F-7AC9605F005D}" vid="{0F1FD110-4B5D-4572-835F-3A9E164E0DF5}"/>
    </a:ext>
  </a:extLst>
</a:theme>
</file>

<file path=ppt/theme/theme2.xml><?xml version="1.0" encoding="utf-8"?>
<a:theme xmlns:a="http://schemas.openxmlformats.org/drawingml/2006/main" name="Larissa">
  <a:themeElements>
    <a:clrScheme name="Benutzerdefiniert 37">
      <a:dk1>
        <a:sysClr val="windowText" lastClr="000000"/>
      </a:dk1>
      <a:lt1>
        <a:sysClr val="window" lastClr="FFFFFF"/>
      </a:lt1>
      <a:dk2>
        <a:srgbClr val="D70F0A"/>
      </a:dk2>
      <a:lt2>
        <a:srgbClr val="F1F4F7"/>
      </a:lt2>
      <a:accent1>
        <a:srgbClr val="535F69"/>
      </a:accent1>
      <a:accent2>
        <a:srgbClr val="BAC1CA"/>
      </a:accent2>
      <a:accent3>
        <a:srgbClr val="E2E6EA"/>
      </a:accent3>
      <a:accent4>
        <a:srgbClr val="F0F3F5"/>
      </a:accent4>
      <a:accent5>
        <a:srgbClr val="811905"/>
      </a:accent5>
      <a:accent6>
        <a:srgbClr val="96D4F0"/>
      </a:accent6>
      <a:hlink>
        <a:srgbClr val="535F69"/>
      </a:hlink>
      <a:folHlink>
        <a:srgbClr val="BAC1CA"/>
      </a:folHlink>
    </a:clrScheme>
    <a:fontScheme name="Benutzerdefiniert 12">
      <a:majorFont>
        <a:latin typeface="Mark Pro"/>
        <a:ea typeface=""/>
        <a:cs typeface=""/>
      </a:majorFont>
      <a:minorFont>
        <a:latin typeface="Mark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Benutzerdefiniert 37">
      <a:dk1>
        <a:sysClr val="windowText" lastClr="000000"/>
      </a:dk1>
      <a:lt1>
        <a:sysClr val="window" lastClr="FFFFFF"/>
      </a:lt1>
      <a:dk2>
        <a:srgbClr val="D70F0A"/>
      </a:dk2>
      <a:lt2>
        <a:srgbClr val="F1F4F7"/>
      </a:lt2>
      <a:accent1>
        <a:srgbClr val="535F69"/>
      </a:accent1>
      <a:accent2>
        <a:srgbClr val="BAC1CA"/>
      </a:accent2>
      <a:accent3>
        <a:srgbClr val="E2E6EA"/>
      </a:accent3>
      <a:accent4>
        <a:srgbClr val="F0F3F5"/>
      </a:accent4>
      <a:accent5>
        <a:srgbClr val="811905"/>
      </a:accent5>
      <a:accent6>
        <a:srgbClr val="96D4F0"/>
      </a:accent6>
      <a:hlink>
        <a:srgbClr val="535F69"/>
      </a:hlink>
      <a:folHlink>
        <a:srgbClr val="BAC1CA"/>
      </a:folHlink>
    </a:clrScheme>
    <a:fontScheme name="Benutzerdefiniert 12">
      <a:majorFont>
        <a:latin typeface="Mark Pro"/>
        <a:ea typeface=""/>
        <a:cs typeface=""/>
      </a:majorFont>
      <a:minorFont>
        <a:latin typeface="Mark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1F4FB9FB56CD4789F8CF5A1BCA0970" ma:contentTypeVersion="17" ma:contentTypeDescription="Create a new document." ma:contentTypeScope="" ma:versionID="4ecbd5454e59dfdf218fbcf339dacdb9">
  <xsd:schema xmlns:xsd="http://www.w3.org/2001/XMLSchema" xmlns:xs="http://www.w3.org/2001/XMLSchema" xmlns:p="http://schemas.microsoft.com/office/2006/metadata/properties" xmlns:ns2="1698e9d3-d93b-42d4-880c-c407f56de743" xmlns:ns3="ec6adbb7-3244-4c5b-bc78-a0e39c18a575" targetNamespace="http://schemas.microsoft.com/office/2006/metadata/properties" ma:root="true" ma:fieldsID="6f27edc448bd1251215df3147254f829" ns2:_="" ns3:_="">
    <xsd:import namespace="1698e9d3-d93b-42d4-880c-c407f56de743"/>
    <xsd:import namespace="ec6adbb7-3244-4c5b-bc78-a0e39c18a57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98e9d3-d93b-42d4-880c-c407f56de74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6b1d4b-1e59-4b03-ad96-f5554b0fa25b}" ma:internalName="TaxCatchAll" ma:showField="CatchAllData" ma:web="1698e9d3-d93b-42d4-880c-c407f56de74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c6adbb7-3244-4c5b-bc78-a0e39c18a5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b0c2b0b-1913-4748-bc42-b307ee7328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6adbb7-3244-4c5b-bc78-a0e39c18a575">
      <Terms xmlns="http://schemas.microsoft.com/office/infopath/2007/PartnerControls"/>
    </lcf76f155ced4ddcb4097134ff3c332f>
    <TaxCatchAll xmlns="1698e9d3-d93b-42d4-880c-c407f56de743" xsi:nil="true"/>
    <SharedWithUsers xmlns="1698e9d3-d93b-42d4-880c-c407f56de743">
      <UserInfo>
        <DisplayName>Meier, Christoph</DisplayName>
        <AccountId>14</AccountId>
        <AccountType/>
      </UserInfo>
    </SharedWithUsers>
  </documentManagement>
</p:properties>
</file>

<file path=customXml/itemProps1.xml><?xml version="1.0" encoding="utf-8"?>
<ds:datastoreItem xmlns:ds="http://schemas.openxmlformats.org/officeDocument/2006/customXml" ds:itemID="{46CF4FC0-7213-4B01-8563-2ED5AEC30B9A}">
  <ds:schemaRefs>
    <ds:schemaRef ds:uri="http://schemas.microsoft.com/sharepoint/v3/contenttype/forms"/>
  </ds:schemaRefs>
</ds:datastoreItem>
</file>

<file path=customXml/itemProps2.xml><?xml version="1.0" encoding="utf-8"?>
<ds:datastoreItem xmlns:ds="http://schemas.openxmlformats.org/officeDocument/2006/customXml" ds:itemID="{913D4C4A-3ABD-455F-BC7A-AA7B9412C700}">
  <ds:schemaRefs>
    <ds:schemaRef ds:uri="1698e9d3-d93b-42d4-880c-c407f56de743"/>
    <ds:schemaRef ds:uri="ec6adbb7-3244-4c5b-bc78-a0e39c18a5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71DEFC-3C1B-45F0-AB18-9D4C3322E90B}">
  <ds:schemaRefs>
    <ds:schemaRef ds:uri="http://schemas.microsoft.com/office/2006/documentManagement/types"/>
    <ds:schemaRef ds:uri="ec6adbb7-3244-4c5b-bc78-a0e39c18a575"/>
    <ds:schemaRef ds:uri="http://schemas.microsoft.com/office/infopath/2007/PartnerControls"/>
    <ds:schemaRef ds:uri="http://purl.org/dc/elements/1.1/"/>
    <ds:schemaRef ds:uri="http://schemas.microsoft.com/office/2006/metadata/properties"/>
    <ds:schemaRef ds:uri="1698e9d3-d93b-42d4-880c-c407f56de743"/>
    <ds:schemaRef ds:uri="http://purl.org/dc/dcmitype/"/>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230823_Corporate values guide for leaders</Template>
  <TotalTime>36</TotalTime>
  <Words>2313</Words>
  <Application>Microsoft Office PowerPoint</Application>
  <PresentationFormat>On-screen Show (16:9)</PresentationFormat>
  <Paragraphs>278</Paragraphs>
  <Slides>26</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4" baseType="lpstr">
      <vt:lpstr>Mark Offc Pro</vt:lpstr>
      <vt:lpstr>Arial</vt:lpstr>
      <vt:lpstr>Wingdings</vt:lpstr>
      <vt:lpstr>Calibri</vt:lpstr>
      <vt:lpstr>Mark Pro</vt:lpstr>
      <vt:lpstr>Swissport_Master_2021</vt:lpstr>
      <vt:lpstr>think-cell Folie</vt:lpstr>
      <vt:lpstr>think-cell Slide</vt:lpstr>
      <vt:lpstr>NEW CORPORATE VALUES A PRACTICAL GUIDE For Leaders</vt:lpstr>
      <vt:lpstr>Our Corporate values </vt:lpstr>
      <vt:lpstr>Introduction why WE NEED NEW CORPORATE VALUES</vt:lpstr>
      <vt:lpstr>Bringing our Values to life key events and activities</vt:lpstr>
      <vt:lpstr>Bringing our values to life microsite for leaders: Access here</vt:lpstr>
      <vt:lpstr>Our Key visuals An emotional framing</vt:lpstr>
      <vt:lpstr>Our Key visuals An emotional framing</vt:lpstr>
      <vt:lpstr>PowerPoint Presentation</vt:lpstr>
      <vt:lpstr>PowerPoint Presentation</vt:lpstr>
      <vt:lpstr>Show you care example situations</vt:lpstr>
      <vt:lpstr>PowerPoint Presentation</vt:lpstr>
      <vt:lpstr>Do the right things example situations</vt:lpstr>
      <vt:lpstr>PowerPoint Presentation</vt:lpstr>
      <vt:lpstr>Win as a team examples and situations</vt:lpstr>
      <vt:lpstr>Delivering employee value red rules for the basics</vt:lpstr>
      <vt:lpstr>THANK YOU LET’S DISCUSS</vt:lpstr>
      <vt:lpstr>PowerPoint Presentation</vt:lpstr>
      <vt:lpstr>PowerPoint Presentation</vt:lpstr>
      <vt:lpstr>PowerPoint Presentation</vt:lpstr>
      <vt:lpstr>PowerPoint Presentation</vt:lpstr>
      <vt:lpstr>Our new purpose embedded in a text</vt:lpstr>
      <vt:lpstr>PowerPoint Presentation</vt:lpstr>
      <vt:lpstr>Our Employee value proposition (EVP) </vt:lpstr>
      <vt:lpstr>Our Employee value proposition Derivation of the EVP</vt:lpstr>
      <vt:lpstr>Our Employee value proposition Derivation of the EVP</vt:lpstr>
      <vt:lpstr>Our Employee value proposition Derivation of the EVP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CORPORATE VALUES A PRACTICAL GUIDE For Leaders</dc:title>
  <dc:creator>Kuenzi, Maria</dc:creator>
  <cp:lastModifiedBy>Kuenzi, Maria</cp:lastModifiedBy>
  <cp:revision>1</cp:revision>
  <cp:lastPrinted>2018-07-20T08:09:33Z</cp:lastPrinted>
  <dcterms:created xsi:type="dcterms:W3CDTF">2023-08-23T07:46:10Z</dcterms:created>
  <dcterms:modified xsi:type="dcterms:W3CDTF">2023-08-31T07:33:06Z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5471700</vt:r8>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_ExtendedDescription">
    <vt:lpwstr/>
  </property>
  <property fmtid="{D5CDD505-2E9C-101B-9397-08002B2CF9AE}" pid="8" name="MediaServiceImageTags">
    <vt:lpwstr/>
  </property>
  <property fmtid="{D5CDD505-2E9C-101B-9397-08002B2CF9AE}" pid="9" name="ContentTypeId">
    <vt:lpwstr>0x0101005F1F4FB9FB56CD4789F8CF5A1BCA0970</vt:lpwstr>
  </property>
</Properties>
</file>